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322" r:id="rId5"/>
    <p:sldId id="321" r:id="rId6"/>
    <p:sldId id="320" r:id="rId7"/>
    <p:sldId id="319" r:id="rId8"/>
    <p:sldId id="323" r:id="rId9"/>
    <p:sldId id="318" r:id="rId10"/>
    <p:sldId id="324" r:id="rId11"/>
    <p:sldId id="325" r:id="rId12"/>
    <p:sldId id="317" r:id="rId13"/>
    <p:sldId id="310" r:id="rId14"/>
    <p:sldId id="326" r:id="rId15"/>
    <p:sldId id="327" r:id="rId16"/>
    <p:sldId id="328" r:id="rId17"/>
    <p:sldId id="329" r:id="rId18"/>
    <p:sldId id="330" r:id="rId19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3A9C3775-49BE-4BB8-BF75-82DB92FA2D56}">
          <p14:sldIdLst>
            <p14:sldId id="322"/>
            <p14:sldId id="321"/>
            <p14:sldId id="320"/>
            <p14:sldId id="319"/>
            <p14:sldId id="323"/>
            <p14:sldId id="318"/>
            <p14:sldId id="324"/>
            <p14:sldId id="325"/>
            <p14:sldId id="317"/>
            <p14:sldId id="310"/>
          </p14:sldIdLst>
        </p14:section>
        <p14:section name="Biblio" id="{A9DBA6FF-0FCD-4B16-83B9-A63F7C6BFFD7}">
          <p14:sldIdLst>
            <p14:sldId id="326"/>
            <p14:sldId id="327"/>
            <p14:sldId id="328"/>
            <p14:sldId id="329"/>
            <p14:sldId id="33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B8BF"/>
    <a:srgbClr val="5869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89687" autoAdjust="0"/>
  </p:normalViewPr>
  <p:slideViewPr>
    <p:cSldViewPr snapToGrid="0">
      <p:cViewPr varScale="1">
        <p:scale>
          <a:sx n="82" d="100"/>
          <a:sy n="82" d="100"/>
        </p:scale>
        <p:origin x="715" y="77"/>
      </p:cViewPr>
      <p:guideLst/>
    </p:cSldViewPr>
  </p:slideViewPr>
  <p:outlineViewPr>
    <p:cViewPr>
      <p:scale>
        <a:sx n="33" d="100"/>
        <a:sy n="33" d="100"/>
      </p:scale>
      <p:origin x="0" y="-777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80" d="100"/>
          <a:sy n="80" d="100"/>
        </p:scale>
        <p:origin x="3996" y="15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51A50702-3C68-4B14-B819-72B57D27F9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F0F4880-E690-44D0-8356-A9E7BDBAB0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A075B9B5-A043-4145-9B83-83377F084382}" type="datetime1">
              <a:rPr lang="es-ES" smtClean="0"/>
              <a:t>12/12/2024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6B4ACF6-39FD-4B08-A7D5-5BFDC37B462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F7C9FD2-2C57-4DE7-8EA4-86DEE80B98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00AC623C-86E0-4A85-83FB-F4A716956FD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3955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fld id="{1A94EB6C-064B-4C60-9FAE-6C5FD2E64302}" type="datetime1">
              <a:rPr lang="es-ES" smtClean="0"/>
              <a:pPr/>
              <a:t>12/12/2024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C37D7554-D10C-4E29-B8E6-BB7111FA614F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17347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37D7554-D10C-4E29-B8E6-BB7111FA614F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23426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37D7554-D10C-4E29-B8E6-BB7111FA614F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64164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37D7554-D10C-4E29-B8E6-BB7111FA614F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28847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37D7554-D10C-4E29-B8E6-BB7111FA614F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40935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37D7554-D10C-4E29-B8E6-BB7111FA614F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800304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l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37D7554-D10C-4E29-B8E6-BB7111FA614F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084966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37D7554-D10C-4E29-B8E6-BB7111FA614F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23503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gl-ES" dirty="0"/>
              <a:t>- Estratexia de "aldeas comunais" - con aspectos problemáticos: Re colocación forzosa de poboación</a:t>
            </a:r>
          </a:p>
          <a:p>
            <a:pPr>
              <a:buFont typeface="Arial" panose="020B0604020202020204" pitchFamily="34" charset="0"/>
              <a:buNone/>
            </a:pPr>
            <a:r>
              <a:rPr lang="gl-ES" dirty="0"/>
              <a:t>- Ruptura de estruturas tradicionais</a:t>
            </a:r>
          </a:p>
          <a:p>
            <a:pPr>
              <a:buFont typeface="Arial" panose="020B0604020202020204" pitchFamily="34" charset="0"/>
              <a:buNone/>
            </a:pPr>
            <a:r>
              <a:rPr lang="gl-ES" dirty="0"/>
              <a:t>- Perseguimento dos chamánes portugueses</a:t>
            </a:r>
          </a:p>
          <a:p>
            <a:r>
              <a:rPr lang="gl-ES" dirty="0"/>
              <a:t>- Uso do exército regular </a:t>
            </a:r>
          </a:p>
          <a:p>
            <a:pPr marL="171450" indent="-171450">
              <a:buFontTx/>
              <a:buChar char="-"/>
            </a:pPr>
            <a:r>
              <a:rPr lang="gl-ES" dirty="0"/>
              <a:t>Violencia contra sospeitosos de colaborar coa RENAMO</a:t>
            </a:r>
          </a:p>
          <a:p>
            <a:pPr marL="0" indent="0">
              <a:buFontTx/>
              <a:buNone/>
            </a:pPr>
            <a:r>
              <a:rPr lang="gl-ES" dirty="0"/>
              <a:t>-  Detencións arbitrarias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37D7554-D10C-4E29-B8E6-BB7111FA614F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95286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gl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37D7554-D10C-4E29-B8E6-BB7111FA614F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50463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37D7554-D10C-4E29-B8E6-BB7111FA614F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06248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1B5E70F-EF03-B535-2505-BC971E3BC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8794424E-93DD-A404-D05E-EF6030A76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B03A3B6B-5129-A46A-A20C-5D7BC706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24E401A1-8CEE-5E1B-343B-D737433AE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7615" y="690511"/>
            <a:ext cx="5185821" cy="5253089"/>
          </a:xfrm>
        </p:spPr>
        <p:txBody>
          <a:bodyPr rtlCol="0" anchor="b">
            <a:normAutofit/>
          </a:bodyPr>
          <a:lstStyle>
            <a:lvl1pPr>
              <a:defRPr lang="es-ES"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1784555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nido y tabla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 rtlCol="0">
            <a:normAutofit/>
          </a:bodyPr>
          <a:lstStyle>
            <a:lvl1pPr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2" name="Marcador de contenido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1468814" y="2057400"/>
            <a:ext cx="3091027" cy="3867538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es-ES" sz="2000"/>
            </a:lvl1pPr>
            <a:lvl2pPr marL="800100" indent="-342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2000"/>
            </a:lvl2pPr>
            <a:lvl3pPr marL="12573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2000"/>
            </a:lvl3pPr>
            <a:lvl4pPr marL="17145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2000"/>
            </a:lvl4pPr>
            <a:lvl5pPr marL="2171700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4" name="Marcador de título 13">
            <a:extLst>
              <a:ext uri="{FF2B5EF4-FFF2-40B4-BE49-F238E27FC236}">
                <a16:creationId xmlns:a16="http://schemas.microsoft.com/office/drawing/2014/main" id="{EA708189-1532-1BDD-104F-4D8556146CEE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097463" y="2051976"/>
            <a:ext cx="6180137" cy="3867538"/>
          </a:xfrm>
        </p:spPr>
        <p:txBody>
          <a:bodyPr rtlCol="0">
            <a:normAutofit/>
          </a:bodyPr>
          <a:lstStyle>
            <a:lvl1pPr>
              <a:defRPr lang="es-ES" sz="2000"/>
            </a:lvl1pPr>
          </a:lstStyle>
          <a:p>
            <a:pPr rtl="0"/>
            <a:r>
              <a:rPr lang="es-ES"/>
              <a:t>Haga clic en el icono para agregar una tabla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Marcador de número de diapositiva 5">
            <a:extLst>
              <a:ext uri="{FF2B5EF4-FFF2-40B4-BE49-F238E27FC236}">
                <a16:creationId xmlns:a16="http://schemas.microsoft.com/office/drawing/2014/main" id="{6E0EC71B-95A1-C740-6B1F-F8DF02E2D1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18D65601-5AE2-46FC-B138-694DDD2B510D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9299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2 contenidos 2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ítulo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 rtlCol="0">
            <a:normAutofit/>
          </a:bodyPr>
          <a:lstStyle>
            <a:lvl1pPr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8B0AB10A-3CAB-D4C0-3CB1-401461802B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468814" y="2066731"/>
            <a:ext cx="6452876" cy="3867538"/>
          </a:xfrm>
        </p:spPr>
        <p:txBody>
          <a:bodyPr lIns="0" rtlCol="0"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lang="es-ES" sz="2000"/>
            </a:lvl1pPr>
            <a:lvl2pPr>
              <a:lnSpc>
                <a:spcPct val="100000"/>
              </a:lnSpc>
              <a:spcAft>
                <a:spcPts val="600"/>
              </a:spcAft>
              <a:defRPr lang="es-ES" sz="2000"/>
            </a:lvl2pPr>
            <a:lvl3pPr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defRPr lang="es-ES" sz="2000"/>
            </a:lvl3pPr>
            <a:lvl4pPr>
              <a:lnSpc>
                <a:spcPct val="100000"/>
              </a:lnSpc>
              <a:spcAft>
                <a:spcPts val="1200"/>
              </a:spcAft>
              <a:defRPr lang="es-ES" sz="2000"/>
            </a:lvl4pPr>
            <a:lvl5pPr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1" name="Marcador de contenido 7">
            <a:extLst>
              <a:ext uri="{FF2B5EF4-FFF2-40B4-BE49-F238E27FC236}">
                <a16:creationId xmlns:a16="http://schemas.microsoft.com/office/drawing/2014/main" id="{7DBA8ADB-B20F-8404-46AB-AF67E25C7C75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169196" y="2066731"/>
            <a:ext cx="3108391" cy="3867538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spcAft>
                <a:spcPts val="600"/>
              </a:spcAft>
              <a:buNone/>
              <a:defRPr lang="es-ES" sz="2000"/>
            </a:lvl1pPr>
            <a:lvl2pPr marL="800100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lang="es-ES" sz="2000"/>
            </a:lvl2pPr>
            <a:lvl3pPr marL="1257300" indent="-342900">
              <a:buFont typeface="Arial" panose="020B0604020202020204" pitchFamily="34" charset="0"/>
              <a:buChar char="•"/>
              <a:defRPr lang="es-ES" sz="2000"/>
            </a:lvl3pPr>
            <a:lvl4pPr marL="1714500" indent="-342900">
              <a:buFont typeface="Arial" panose="020B0604020202020204" pitchFamily="34" charset="0"/>
              <a:buChar char="•"/>
              <a:defRPr lang="es-ES" sz="2000"/>
            </a:lvl4pPr>
            <a:lvl5pPr marL="2171700" indent="-342900">
              <a:buFont typeface="Arial" panose="020B0604020202020204" pitchFamily="34" charset="0"/>
              <a:buChar char="•"/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2" name="Marcador de número de diapositiva 5">
            <a:extLst>
              <a:ext uri="{FF2B5EF4-FFF2-40B4-BE49-F238E27FC236}">
                <a16:creationId xmlns:a16="http://schemas.microsoft.com/office/drawing/2014/main" id="{8814D5F7-E70A-5F97-5C8F-95B9E1B6D49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18D65601-5AE2-46FC-B138-694DDD2B510D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528140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abla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ítulo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 rtlCol="0">
            <a:normAutofit/>
          </a:bodyPr>
          <a:lstStyle>
            <a:lvl1pPr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9" name="Marcador de posición de tabla 8">
            <a:extLst>
              <a:ext uri="{FF2B5EF4-FFF2-40B4-BE49-F238E27FC236}">
                <a16:creationId xmlns:a16="http://schemas.microsoft.com/office/drawing/2014/main" id="{CB43608F-0A38-CF4A-4B3B-F1212E786FDE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1487488" y="2057400"/>
            <a:ext cx="9790112" cy="3886200"/>
          </a:xfrm>
        </p:spPr>
        <p:txBody>
          <a:bodyPr rtlCol="0">
            <a:normAutofit/>
          </a:bodyPr>
          <a:lstStyle>
            <a:lvl1pPr>
              <a:defRPr lang="es-ES" sz="2400"/>
            </a:lvl1pPr>
          </a:lstStyle>
          <a:p>
            <a:pPr rtl="0"/>
            <a:r>
              <a:rPr lang="es-ES"/>
              <a:t>Haga clic en el icono para agregar una tabla</a:t>
            </a:r>
          </a:p>
        </p:txBody>
      </p:sp>
      <p:sp>
        <p:nvSpPr>
          <p:cNvPr id="2" name="Marcador de número de diapositiva 5">
            <a:extLst>
              <a:ext uri="{FF2B5EF4-FFF2-40B4-BE49-F238E27FC236}">
                <a16:creationId xmlns:a16="http://schemas.microsoft.com/office/drawing/2014/main" id="{05DA3688-07D1-82D9-6818-C95E9A69C2F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18D65601-5AE2-46FC-B138-694DDD2B510D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913572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 1"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1B5E70F-EF03-B535-2505-BC971E3BC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8794424E-93DD-A404-D05E-EF6030A76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ángulo 6">
            <a:extLst>
              <a:ext uri="{FF2B5EF4-FFF2-40B4-BE49-F238E27FC236}">
                <a16:creationId xmlns:a16="http://schemas.microsoft.com/office/drawing/2014/main" id="{B03A3B6B-5129-A46A-A20C-5D7BC706C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24E401A1-8CEE-5E1B-343B-D737433AE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7614" y="690511"/>
            <a:ext cx="4964671" cy="5253089"/>
          </a:xfrm>
        </p:spPr>
        <p:txBody>
          <a:bodyPr rtlCol="0" anchor="b">
            <a:normAutofit/>
          </a:bodyPr>
          <a:lstStyle>
            <a:lvl1pPr>
              <a:defRPr lang="es-ES"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AD608249-3D60-D3B2-68C5-778D0EA18F2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282286" y="690465"/>
            <a:ext cx="4784372" cy="5253089"/>
          </a:xfrm>
        </p:spPr>
        <p:txBody>
          <a:bodyPr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es-ES" sz="2000">
                <a:solidFill>
                  <a:schemeClr val="bg1"/>
                </a:solidFill>
              </a:defRPr>
            </a:lvl1pPr>
            <a:lvl2pPr marL="7429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800">
                <a:solidFill>
                  <a:schemeClr val="bg1"/>
                </a:solidFill>
              </a:defRPr>
            </a:lvl2pPr>
            <a:lvl3pPr marL="12001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600">
                <a:solidFill>
                  <a:schemeClr val="bg1"/>
                </a:solidFill>
              </a:defRPr>
            </a:lvl3pPr>
            <a:lvl4pPr marL="16573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400">
                <a:solidFill>
                  <a:schemeClr val="bg1"/>
                </a:solidFill>
              </a:defRPr>
            </a:lvl4pPr>
            <a:lvl5pPr marL="2114550" indent="-28575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64374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55583" y="737115"/>
            <a:ext cx="4640418" cy="5407091"/>
          </a:xfrm>
        </p:spPr>
        <p:txBody>
          <a:bodyPr lIns="0" rtlCol="0">
            <a:normAutofit/>
          </a:bodyPr>
          <a:lstStyle>
            <a:lvl1pPr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2" name="Marcador de contenido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388461" y="737115"/>
            <a:ext cx="4449712" cy="5407091"/>
          </a:xfrm>
        </p:spPr>
        <p:txBody>
          <a:bodyPr lIns="0" tIns="0" rIns="0" bIns="0" rtlCol="0" anchor="ctr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20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20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20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45FE61D9-DA99-9DA5-5DD2-C4118066C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CE64603E-965E-E3BF-203B-F4D9942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9" name="Marcador de número de diapositiva 5">
            <a:extLst>
              <a:ext uri="{FF2B5EF4-FFF2-40B4-BE49-F238E27FC236}">
                <a16:creationId xmlns:a16="http://schemas.microsoft.com/office/drawing/2014/main" id="{4E9F5D75-1D8F-F695-81F8-4A6D0C67821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18D65601-5AE2-46FC-B138-694DDD2B510D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7245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imagen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B6B956C-A124-5A7C-EBD4-CBB618B9B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827" y="1278294"/>
            <a:ext cx="5000318" cy="4904141"/>
          </a:xfrm>
        </p:spPr>
        <p:txBody>
          <a:bodyPr rtlCol="0" anchor="b">
            <a:normAutofit/>
          </a:bodyPr>
          <a:lstStyle>
            <a:lvl1pPr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2B92702B-E14C-886C-445A-349265F375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2169" y="-1"/>
            <a:ext cx="4635426" cy="6857999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2000"/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9C76C37-CBD2-36CF-1413-53DD1CB4A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10D1AAD-E663-5B8E-CE72-64C1DBF19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EC250190-89C1-EAA3-6C2A-15A60C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029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subtítulo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BB6B956C-A124-5A7C-EBD4-CBB618B9B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827" y="3508311"/>
            <a:ext cx="9923770" cy="1438762"/>
          </a:xfrm>
        </p:spPr>
        <p:txBody>
          <a:bodyPr rtlCol="0" anchor="b">
            <a:normAutofit/>
          </a:bodyPr>
          <a:lstStyle>
            <a:lvl1pPr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2B92702B-E14C-886C-445A-349265F3759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5600" y="0"/>
            <a:ext cx="10361995" cy="3429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2000"/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9C76C37-CBD2-36CF-1413-53DD1CB4A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10D1AAD-E663-5B8E-CE72-64C1DBF19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EC250190-89C1-EAA3-6C2A-15A60C67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68580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texto 12">
            <a:extLst>
              <a:ext uri="{FF2B5EF4-FFF2-40B4-BE49-F238E27FC236}">
                <a16:creationId xmlns:a16="http://schemas.microsoft.com/office/drawing/2014/main" id="{D179113D-0374-3934-841E-56AD5AFCF9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353828" y="5228488"/>
            <a:ext cx="9923770" cy="1368256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80000"/>
              </a:lnSpc>
              <a:spcBef>
                <a:spcPts val="0"/>
              </a:spcBef>
              <a:buNone/>
              <a:defRPr lang="es-ES" sz="20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s-ES"/>
              <a:t>Haga clic para agregar un subtítulo</a:t>
            </a:r>
          </a:p>
        </p:txBody>
      </p:sp>
    </p:spTree>
    <p:extLst>
      <p:ext uri="{BB962C8B-B14F-4D97-AF65-F5344CB8AC3E}">
        <p14:creationId xmlns:p14="http://schemas.microsoft.com/office/powerpoint/2010/main" val="3227224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5" y="503852"/>
            <a:ext cx="9150675" cy="1427585"/>
          </a:xfrm>
        </p:spPr>
        <p:txBody>
          <a:bodyPr lIns="0" rtlCol="0">
            <a:normAutofit/>
          </a:bodyPr>
          <a:lstStyle>
            <a:lvl1pPr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2" name="Marcador de contenido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50153" y="2108722"/>
            <a:ext cx="8552264" cy="4119463"/>
          </a:xfrm>
        </p:spPr>
        <p:txBody>
          <a:bodyPr lIns="0" tIns="0" rIns="0" bIns="0" rtlCol="0"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2000"/>
            </a:lvl2pPr>
            <a:lvl3pPr marL="11430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2000"/>
            </a:lvl3pPr>
            <a:lvl4pPr marL="16002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2000"/>
            </a:lvl4pPr>
            <a:lvl5pPr marL="20574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45FE61D9-DA99-9DA5-5DD2-C4118066C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CE64603E-965E-E3BF-203B-F4D994282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9" name="Marcador de número de diapositiva 5">
            <a:extLst>
              <a:ext uri="{FF2B5EF4-FFF2-40B4-BE49-F238E27FC236}">
                <a16:creationId xmlns:a16="http://schemas.microsoft.com/office/drawing/2014/main" id="{5DABAFC1-3E76-DCE6-3A6D-E0020C5BE8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18D65601-5AE2-46FC-B138-694DDD2B510D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3596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e sección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507175C5-CB2F-2BAC-3704-54DCD1BF04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8031" y="1068169"/>
            <a:ext cx="10115939" cy="2681549"/>
          </a:xfrm>
        </p:spPr>
        <p:txBody>
          <a:bodyPr rtlCol="0" anchor="b"/>
          <a:lstStyle>
            <a:lvl1pPr algn="ctr">
              <a:defRPr lang="es-ES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901905E-33E7-852F-94E3-8E100B3D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914400"/>
            <a:ext cx="10363200" cy="502920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B7799F7-CBB1-9649-7D06-F7EEFD4F0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94360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1AFC5CA-DB29-4B8C-C004-72E4EC761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9" name="Marcador de texto 12">
            <a:extLst>
              <a:ext uri="{FF2B5EF4-FFF2-40B4-BE49-F238E27FC236}">
                <a16:creationId xmlns:a16="http://schemas.microsoft.com/office/drawing/2014/main" id="{E3CB2D2A-7172-87CE-D493-DAF52D62EB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031" y="4027047"/>
            <a:ext cx="10115939" cy="176278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lang="es-ES"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es-ES"/>
              <a:t>Haga clic para agregar un subtítulo</a:t>
            </a:r>
          </a:p>
        </p:txBody>
      </p:sp>
    </p:spTree>
    <p:extLst>
      <p:ext uri="{BB962C8B-B14F-4D97-AF65-F5344CB8AC3E}">
        <p14:creationId xmlns:p14="http://schemas.microsoft.com/office/powerpoint/2010/main" val="2069536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2 contenidos 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 rtlCol="0">
            <a:normAutofit/>
          </a:bodyPr>
          <a:lstStyle>
            <a:lvl1pPr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2" name="Marcador de contenido 7">
            <a:extLst>
              <a:ext uri="{FF2B5EF4-FFF2-40B4-BE49-F238E27FC236}">
                <a16:creationId xmlns:a16="http://schemas.microsoft.com/office/drawing/2014/main" id="{AEA3C42D-C3E7-4F13-63E2-96D7A3B21113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68814" y="2057401"/>
            <a:ext cx="4627186" cy="41194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lang="es-ES" sz="2000"/>
            </a:lvl1pPr>
            <a:lvl2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2" name="Marcador de contenido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668185" y="2057401"/>
            <a:ext cx="4609399" cy="41194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lang="es-ES"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número de diapositiva 5">
            <a:extLst>
              <a:ext uri="{FF2B5EF4-FFF2-40B4-BE49-F238E27FC236}">
                <a16:creationId xmlns:a16="http://schemas.microsoft.com/office/drawing/2014/main" id="{1D40DF0B-6602-19D4-3110-4659C28780D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18D65601-5AE2-46FC-B138-694DDD2B510D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61720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2 contenidos 3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 rtlCol="0">
            <a:normAutofit/>
          </a:bodyPr>
          <a:lstStyle>
            <a:lvl1pPr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4" name="Marcador de contenido 7">
            <a:extLst>
              <a:ext uri="{FF2B5EF4-FFF2-40B4-BE49-F238E27FC236}">
                <a16:creationId xmlns:a16="http://schemas.microsoft.com/office/drawing/2014/main" id="{C355854D-70C0-E6E1-2A0C-284D00A21AE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468815" y="2057401"/>
            <a:ext cx="3068678" cy="4119463"/>
          </a:xfrm>
        </p:spPr>
        <p:txBody>
          <a:bodyPr lIns="0" rtlCol="0"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lang="es-ES" sz="2000"/>
            </a:lvl1pPr>
            <a:lvl2pPr marL="457200" indent="-32004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+mj-lt"/>
              <a:buAutoNum type="alphaLcPeriod"/>
              <a:defRPr lang="es-ES" sz="2000"/>
            </a:lvl2pPr>
            <a:lvl3pPr marL="914400" indent="-320040">
              <a:spcBef>
                <a:spcPts val="1000"/>
              </a:spcBef>
              <a:spcAft>
                <a:spcPts val="1200"/>
              </a:spcAft>
              <a:buFont typeface="+mj-lt"/>
              <a:buAutoNum type="arabicParenR"/>
              <a:defRPr lang="es-ES" sz="2000"/>
            </a:lvl3pPr>
            <a:lvl4pPr marL="1371600" indent="-320040">
              <a:spcBef>
                <a:spcPts val="1000"/>
              </a:spcBef>
              <a:spcAft>
                <a:spcPts val="1200"/>
              </a:spcAft>
              <a:buFont typeface="+mj-lt"/>
              <a:buAutoNum type="alphaLcParenR"/>
              <a:defRPr lang="es-ES" sz="2000"/>
            </a:lvl4pPr>
            <a:lvl5pPr marL="1828800" indent="-320040">
              <a:spcBef>
                <a:spcPts val="1000"/>
              </a:spcBef>
              <a:spcAft>
                <a:spcPts val="1200"/>
              </a:spcAft>
              <a:buFont typeface="+mj-lt"/>
              <a:buAutoNum type="romanLcPeriod"/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2" name="Marcador de contenido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5191727" y="2057401"/>
            <a:ext cx="6085857" cy="4119463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lang="es-ES"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2000"/>
            </a:lvl2pPr>
            <a:lvl3pPr marL="6858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2000"/>
            </a:lvl3pPr>
            <a:lvl4pPr marL="11430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2000"/>
            </a:lvl4pPr>
            <a:lvl5pPr marL="1600200" indent="-2286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número de diapositiva 5">
            <a:extLst>
              <a:ext uri="{FF2B5EF4-FFF2-40B4-BE49-F238E27FC236}">
                <a16:creationId xmlns:a16="http://schemas.microsoft.com/office/drawing/2014/main" id="{D7B331F9-6D4A-5020-969F-E961AF374E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18D65601-5AE2-46FC-B138-694DDD2B510D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14237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imagen y contenido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5B3424C-4925-A7F7-02CD-84526B2E22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68814" y="503852"/>
            <a:ext cx="9808773" cy="1427585"/>
          </a:xfrm>
        </p:spPr>
        <p:txBody>
          <a:bodyPr lIns="0" rtlCol="0">
            <a:normAutofit/>
          </a:bodyPr>
          <a:lstStyle>
            <a:lvl1pPr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357912CB-B8F8-1E65-094F-AD3220E6C79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03363" y="2061969"/>
            <a:ext cx="4592637" cy="4805362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2000"/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2" name="Marcador de contenido 7">
            <a:extLst>
              <a:ext uri="{FF2B5EF4-FFF2-40B4-BE49-F238E27FC236}">
                <a16:creationId xmlns:a16="http://schemas.microsoft.com/office/drawing/2014/main" id="{617CE1C3-9892-2E23-986F-80ABB41823D6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787262" y="2052736"/>
            <a:ext cx="4490320" cy="4800598"/>
          </a:xfrm>
        </p:spPr>
        <p:txBody>
          <a:bodyPr l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None/>
              <a:defRPr lang="es-ES" sz="2000"/>
            </a:lvl1pPr>
            <a:lvl2pPr marL="800100" indent="-342900">
              <a:lnSpc>
                <a:spcPct val="10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2000"/>
            </a:lvl2pPr>
            <a:lvl3pPr marL="12573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2000"/>
            </a:lvl3pPr>
            <a:lvl4pPr marL="17145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2000"/>
            </a:lvl4pPr>
            <a:lvl5pPr marL="2171700" indent="-342900"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2" name="Marcador de número de diapositiva 5">
            <a:extLst>
              <a:ext uri="{FF2B5EF4-FFF2-40B4-BE49-F238E27FC236}">
                <a16:creationId xmlns:a16="http://schemas.microsoft.com/office/drawing/2014/main" id="{8809D86D-3DDE-CA24-4CAA-DF6944B9BC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18D65601-5AE2-46FC-B138-694DDD2B510D}" type="slidenum">
              <a:rPr lang="es-ES" smtClean="0"/>
              <a:pPr rtl="0"/>
              <a:t>‹Nº›</a:t>
            </a:fld>
            <a:endParaRPr lang="es-E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94389812-0415-9025-AB21-4503F7DF3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77600" y="0"/>
            <a:ext cx="914400" cy="914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6459A5A0-86AD-344B-A0E4-6C55958151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96628" y="0"/>
            <a:ext cx="0" cy="5943600"/>
          </a:xfrm>
          <a:prstGeom prst="line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10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B82F216-62F1-7E0B-63FD-51C27CDAA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E61F31D-B959-2AD8-9208-FF08B574D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32C8C7-5C6C-400B-AEC0-4D8178161B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s-ES" sz="900" b="0" cap="all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pPr rtl="0"/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7105D6-7B52-4B7D-9473-BCD571A93A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s-ES" sz="900" b="0" cap="all" spc="150" baseline="0">
                <a:solidFill>
                  <a:schemeClr val="bg2">
                    <a:lumMod val="50000"/>
                  </a:schemeClr>
                </a:solidFill>
                <a:latin typeface="Univers Light" panose="020B0403020202020204" pitchFamily="34" charset="0"/>
              </a:defRPr>
            </a:lvl1pPr>
          </a:lstStyle>
          <a:p>
            <a:pPr rtl="0"/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13EAA0A-7090-4FA3-AD1C-CD45704040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12136" y="5943601"/>
            <a:ext cx="968983" cy="651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s-ES" sz="1200" b="1" spc="150" baseline="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fld id="{18D65601-5AE2-46FC-B138-694DDD2B510D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37433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3" r:id="rId2"/>
    <p:sldLayoutId id="2147483692" r:id="rId3"/>
    <p:sldLayoutId id="2147483691" r:id="rId4"/>
    <p:sldLayoutId id="2147483690" r:id="rId5"/>
    <p:sldLayoutId id="2147483689" r:id="rId6"/>
    <p:sldLayoutId id="2147483688" r:id="rId7"/>
    <p:sldLayoutId id="2147483687" r:id="rId8"/>
    <p:sldLayoutId id="2147483686" r:id="rId9"/>
    <p:sldLayoutId id="2147483685" r:id="rId10"/>
    <p:sldLayoutId id="2147483684" r:id="rId11"/>
    <p:sldLayoutId id="2147483682" r:id="rId12"/>
    <p:sldLayoutId id="214748368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s-ES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dibujo de una cara feliz&#10;&#10;Descripción generada automáticamente con confianza baja">
            <a:extLst>
              <a:ext uri="{FF2B5EF4-FFF2-40B4-BE49-F238E27FC236}">
                <a16:creationId xmlns:a16="http://schemas.microsoft.com/office/drawing/2014/main" id="{EA44FA2B-1DC0-4AF7-7C9A-EE6BE0D9B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316" y="0"/>
            <a:ext cx="4373142" cy="2623885"/>
          </a:xfrm>
          <a:prstGeom prst="rect">
            <a:avLst/>
          </a:prstGeom>
        </p:spPr>
      </p:pic>
      <p:pic>
        <p:nvPicPr>
          <p:cNvPr id="6" name="Imagen 5" descr="Forma, Flecha&#10;&#10;Descripción generada automáticamente">
            <a:extLst>
              <a:ext uri="{FF2B5EF4-FFF2-40B4-BE49-F238E27FC236}">
                <a16:creationId xmlns:a16="http://schemas.microsoft.com/office/drawing/2014/main" id="{2A27CF08-D861-7737-EAF5-9AE32A0D2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301" y="4140485"/>
            <a:ext cx="4083699" cy="271751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5454C9E-20FB-B999-9303-C71D1334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3" y="2475392"/>
            <a:ext cx="11072327" cy="1907216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algn="ctr" rtl="0"/>
            <a:r>
              <a:rPr lang="es-ES" dirty="0">
                <a:solidFill>
                  <a:schemeClr val="bg1">
                    <a:lumMod val="95000"/>
                  </a:schemeClr>
                </a:solidFill>
              </a:rPr>
              <a:t>Guerra civil de Mozambique: </a:t>
            </a:r>
            <a:br>
              <a:rPr lang="es-ES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s-ES" dirty="0">
                <a:solidFill>
                  <a:schemeClr val="bg1">
                    <a:lumMod val="95000"/>
                  </a:schemeClr>
                </a:solidFill>
              </a:rPr>
              <a:t>Una historia de resiliencia</a:t>
            </a:r>
          </a:p>
        </p:txBody>
      </p:sp>
    </p:spTree>
    <p:extLst>
      <p:ext uri="{BB962C8B-B14F-4D97-AF65-F5344CB8AC3E}">
        <p14:creationId xmlns:p14="http://schemas.microsoft.com/office/powerpoint/2010/main" val="33788224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01732C-7338-DBA0-BD19-1FA883047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614" y="690511"/>
            <a:ext cx="3778169" cy="5253089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Gracias</a:t>
            </a:r>
          </a:p>
        </p:txBody>
      </p:sp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70ECFE66-A9E7-A365-967B-2FD670CB392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61249" y="690465"/>
            <a:ext cx="6205409" cy="5253089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sz="3200" dirty="0"/>
              <a:t>Marcelo Fort Muñoz</a:t>
            </a:r>
          </a:p>
          <a:p>
            <a:pPr rtl="0"/>
            <a:r>
              <a:rPr lang="es-ES" sz="3200" dirty="0"/>
              <a:t>{mfortm}@alumnos.nebrija.es</a:t>
            </a:r>
          </a:p>
        </p:txBody>
      </p:sp>
    </p:spTree>
    <p:extLst>
      <p:ext uri="{BB962C8B-B14F-4D97-AF65-F5344CB8AC3E}">
        <p14:creationId xmlns:p14="http://schemas.microsoft.com/office/powerpoint/2010/main" val="704370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0BC787-963D-E000-C40C-80BC68D95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637" y="998249"/>
            <a:ext cx="10372725" cy="928739"/>
          </a:xfrm>
        </p:spPr>
        <p:txBody>
          <a:bodyPr>
            <a:normAutofit fontScale="90000"/>
          </a:bodyPr>
          <a:lstStyle/>
          <a:p>
            <a:pPr algn="ctr"/>
            <a:r>
              <a:rPr lang="gl-ES" dirty="0"/>
              <a:t>Bibliografía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E19F3CC-E43F-18E2-FC62-E38054DE86FF}"/>
              </a:ext>
            </a:extLst>
          </p:cNvPr>
          <p:cNvSpPr txBox="1"/>
          <p:nvPr/>
        </p:nvSpPr>
        <p:spPr>
          <a:xfrm>
            <a:off x="904875" y="2093569"/>
            <a:ext cx="1103947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gl-ES" sz="2000" noProof="1">
                <a:latin typeface="Aharoni" panose="020F0502020204030204" pitchFamily="2" charset="-79"/>
                <a:cs typeface="Aharoni" panose="020F0502020204030204" pitchFamily="2" charset="-79"/>
              </a:rPr>
              <a:t>"Etnologías," Ikuska, [Online]. Disponible: http://www.ikuska.com/Africa/Paises/mozambique/etnologia.htm.</a:t>
            </a:r>
          </a:p>
          <a:p>
            <a:endParaRPr lang="gl-ES" sz="2000" noProof="1">
              <a:latin typeface="Aharoni" panose="020F0502020204030204" pitchFamily="2" charset="-79"/>
              <a:cs typeface="Aharoni" panose="020F0502020204030204" pitchFamily="2" charset="-79"/>
            </a:endParaRPr>
          </a:p>
          <a:p>
            <a:r>
              <a:rPr lang="gl-ES" sz="2000" noProof="1">
                <a:latin typeface="Aharoni" panose="020F0502020204030204" pitchFamily="2" charset="-79"/>
                <a:cs typeface="Aharoni" panose="020F0502020204030204" pitchFamily="2" charset="-79"/>
              </a:rPr>
              <a:t>"Mapa da localización de Mozambique," Britannica, [Online].</a:t>
            </a:r>
          </a:p>
          <a:p>
            <a:endParaRPr lang="gl-ES" sz="2000" noProof="1">
              <a:latin typeface="Aharoni" panose="020F0502020204030204" pitchFamily="2" charset="-79"/>
              <a:cs typeface="Aharoni" panose="020F0502020204030204" pitchFamily="2" charset="-79"/>
            </a:endParaRPr>
          </a:p>
          <a:p>
            <a:r>
              <a:rPr lang="gl-ES" sz="2000" noProof="1">
                <a:latin typeface="Aharoni" panose="020F0502020204030204" pitchFamily="2" charset="-79"/>
                <a:cs typeface="Aharoni" panose="020F0502020204030204" pitchFamily="2" charset="-79"/>
              </a:rPr>
              <a:t>"Geografía de Mozambique," Wikipedia, [Online]. Disponible: https://es.wikipedia.org/wiki/Geograf%C3%ADa_de_Mozambique.</a:t>
            </a:r>
          </a:p>
          <a:p>
            <a:endParaRPr lang="gl-ES" sz="2000" noProof="1">
              <a:latin typeface="Aharoni" panose="020F0502020204030204" pitchFamily="2" charset="-79"/>
              <a:cs typeface="Aharoni" panose="020F0502020204030204" pitchFamily="2" charset="-79"/>
            </a:endParaRPr>
          </a:p>
          <a:p>
            <a:r>
              <a:rPr lang="gl-ES" sz="2000" noProof="1">
                <a:latin typeface="Aharoni" panose="020F0502020204030204" pitchFamily="2" charset="-79"/>
                <a:cs typeface="Aharoni" panose="020F0502020204030204" pitchFamily="2" charset="-79"/>
              </a:rPr>
              <a:t>"Mapa de recursos minerales de Mozambique," ResearchGate, [Online]. Disponible: https://www.researchgate.net/figure/Mapa-com-as-principais-ocorrencias-minerais-de-Mocambique-adaptado-de-varios-mapas-em_fig3_286065072.</a:t>
            </a:r>
          </a:p>
          <a:p>
            <a:endParaRPr lang="gl-ES" sz="2000" noProof="1">
              <a:latin typeface="Aharoni" panose="020F0502020204030204" pitchFamily="2" charset="-79"/>
              <a:cs typeface="Aharoni" panose="020F0502020204030204" pitchFamily="2" charset="-79"/>
            </a:endParaRPr>
          </a:p>
          <a:p>
            <a:endParaRPr lang="gl-ES" sz="2000" noProof="1">
              <a:latin typeface="Aharoni" panose="020F0502020204030204" pitchFamily="2" charset="-79"/>
              <a:cs typeface="Aharoni" panose="020F0502020204030204" pitchFamily="2" charset="-79"/>
            </a:endParaRPr>
          </a:p>
          <a:p>
            <a:r>
              <a:rPr lang="gl-ES" sz="2000" noProof="1">
                <a:latin typeface="Aharoni" panose="020F0502020204030204" pitchFamily="2" charset="-79"/>
                <a:cs typeface="Aharoni" panose="020F0502020204030204" pitchFamily="2" charset="-79"/>
              </a:rPr>
              <a:t>"FRELIMO (Imagen)," FRELIMO, [Online]. Disponible; https://www.frelimo.org.mz/</a:t>
            </a:r>
          </a:p>
        </p:txBody>
      </p:sp>
    </p:spTree>
    <p:extLst>
      <p:ext uri="{BB962C8B-B14F-4D97-AF65-F5344CB8AC3E}">
        <p14:creationId xmlns:p14="http://schemas.microsoft.com/office/powerpoint/2010/main" val="813055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0BC787-963D-E000-C40C-80BC68D95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11841"/>
            <a:ext cx="10363200" cy="928739"/>
          </a:xfrm>
        </p:spPr>
        <p:txBody>
          <a:bodyPr>
            <a:normAutofit fontScale="90000"/>
          </a:bodyPr>
          <a:lstStyle/>
          <a:p>
            <a:pPr algn="ctr"/>
            <a:r>
              <a:rPr lang="gl-ES" dirty="0"/>
              <a:t>Bibliografía (1)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E19F3CC-E43F-18E2-FC62-E38054DE86FF}"/>
              </a:ext>
            </a:extLst>
          </p:cNvPr>
          <p:cNvSpPr txBox="1"/>
          <p:nvPr/>
        </p:nvSpPr>
        <p:spPr>
          <a:xfrm>
            <a:off x="914400" y="648236"/>
            <a:ext cx="1103947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gl-ES" sz="2000" noProof="1"/>
          </a:p>
          <a:p>
            <a:r>
              <a:rPr lang="gl-ES" sz="2000" noProof="1">
                <a:latin typeface="Aharoni" panose="020F0502020204030204" pitchFamily="2" charset="-79"/>
                <a:cs typeface="Aharoni" panose="020F0502020204030204" pitchFamily="2" charset="-79"/>
              </a:rPr>
              <a:t>"Bandera de Portugal,“ Wikipedia, [Online]. Disponible: https://upload.wikimedia.org/wikipedia/commons/thumb/5/5c/Flag_of_Portugal.svg/1200px-Flag_of_Portugal.svg.png.</a:t>
            </a:r>
          </a:p>
          <a:p>
            <a:endParaRPr lang="gl-ES" sz="2000" noProof="1">
              <a:latin typeface="Aharoni" panose="020F0502020204030204" pitchFamily="2" charset="-79"/>
              <a:cs typeface="Aharoni" panose="020F0502020204030204" pitchFamily="2" charset="-79"/>
            </a:endParaRPr>
          </a:p>
          <a:p>
            <a:r>
              <a:rPr lang="gl-ES" sz="2000" noProof="1">
                <a:latin typeface="Aharoni" panose="020F0502020204030204" pitchFamily="2" charset="-79"/>
                <a:cs typeface="Aharoni" panose="020F0502020204030204" pitchFamily="2" charset="-79"/>
              </a:rPr>
              <a:t>"Estado Novo (Portugal)," Wikipedia, [Online]. Disponible: https://es.wikipedia.org/wiki/Estado_Nuevo_(Portugal).</a:t>
            </a:r>
          </a:p>
          <a:p>
            <a:endParaRPr lang="gl-ES" sz="2000" noProof="1">
              <a:latin typeface="Aharoni" panose="020F0502020204030204" pitchFamily="2" charset="-79"/>
              <a:cs typeface="Aharoni" panose="020F0502020204030204" pitchFamily="2" charset="-79"/>
            </a:endParaRPr>
          </a:p>
          <a:p>
            <a:r>
              <a:rPr lang="gl-ES" sz="2000" noProof="1">
                <a:latin typeface="Aharoni" panose="020F0502020204030204" pitchFamily="2" charset="-79"/>
                <a:cs typeface="Aharoni" panose="020F0502020204030204" pitchFamily="2" charset="-79"/>
              </a:rPr>
              <a:t>"Antonio de Oliveira Salazar," EcuRed, [Online]. Disponible: https://www.ecured.cu/Antonio_de_Oliveira_Salazar.</a:t>
            </a:r>
          </a:p>
          <a:p>
            <a:endParaRPr lang="gl-ES" sz="2000" noProof="1">
              <a:latin typeface="Aharoni" panose="020F0502020204030204" pitchFamily="2" charset="-79"/>
              <a:cs typeface="Aharoni" panose="020F0502020204030204" pitchFamily="2" charset="-79"/>
            </a:endParaRPr>
          </a:p>
          <a:p>
            <a:r>
              <a:rPr lang="gl-ES" sz="2000" noProof="1">
                <a:latin typeface="Aharoni" panose="020F0502020204030204" pitchFamily="2" charset="-79"/>
                <a:cs typeface="Aharoni" panose="020F0502020204030204" pitchFamily="2" charset="-79"/>
              </a:rPr>
              <a:t>"Chibalo," Wikipedia, [Online]. Disponible: https://pt.wikipedia.org/wiki/Chibalo.</a:t>
            </a:r>
          </a:p>
          <a:p>
            <a:endParaRPr lang="gl-ES" sz="2000" noProof="1">
              <a:latin typeface="Aharoni" panose="020F0502020204030204" pitchFamily="2" charset="-79"/>
              <a:cs typeface="Aharoni" panose="020F0502020204030204" pitchFamily="2" charset="-79"/>
            </a:endParaRPr>
          </a:p>
          <a:p>
            <a:r>
              <a:rPr lang="gl-ES" sz="2000" noProof="1">
                <a:latin typeface="Aharoni" panose="020F0502020204030204" pitchFamily="2" charset="-79"/>
                <a:cs typeface="Aharoni" panose="020F0502020204030204" pitchFamily="2" charset="-79"/>
              </a:rPr>
              <a:t>"OTAN (Imagen),“, OTAN, [Online].</a:t>
            </a:r>
          </a:p>
          <a:p>
            <a:endParaRPr lang="gl-ES" sz="2000" noProof="1">
              <a:latin typeface="Aharoni" panose="020F0502020204030204" pitchFamily="2" charset="-79"/>
              <a:cs typeface="Aharoni" panose="020F0502020204030204" pitchFamily="2" charset="-79"/>
            </a:endParaRPr>
          </a:p>
          <a:p>
            <a:r>
              <a:rPr lang="gl-ES" sz="2000" noProof="1">
                <a:latin typeface="Aharoni" panose="020F0502020204030204" pitchFamily="2" charset="-79"/>
                <a:cs typeface="Aharoni" panose="020F0502020204030204" pitchFamily="2" charset="-79"/>
              </a:rPr>
              <a:t>"Guerra de Independencia de Mozambique," Wikipedia, [Online]. Disponible: https://pt.wikipedia.org/wiki/Guerra_da_Independ%C3%AAncia_de_Mo%C3%A7ambique.</a:t>
            </a:r>
          </a:p>
          <a:p>
            <a:endParaRPr lang="gl-ES" sz="2000" noProof="1">
              <a:latin typeface="Aharoni" panose="020F0502020204030204" pitchFamily="2" charset="-79"/>
              <a:cs typeface="Aharoni" panose="020F0502020204030204" pitchFamily="2" charset="-79"/>
            </a:endParaRPr>
          </a:p>
          <a:p>
            <a:r>
              <a:rPr lang="gl-ES" sz="2000" noProof="1">
                <a:latin typeface="Aharoni" panose="020F0502020204030204" pitchFamily="2" charset="-79"/>
                <a:cs typeface="Aharoni" panose="020F0502020204030204" pitchFamily="2" charset="-79"/>
              </a:rPr>
              <a:t>"Revolución de los Claveles," La Gaceta, [Online]. </a:t>
            </a:r>
          </a:p>
        </p:txBody>
      </p:sp>
    </p:spTree>
    <p:extLst>
      <p:ext uri="{BB962C8B-B14F-4D97-AF65-F5344CB8AC3E}">
        <p14:creationId xmlns:p14="http://schemas.microsoft.com/office/powerpoint/2010/main" val="33888674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0BC787-963D-E000-C40C-80BC68D95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11841"/>
            <a:ext cx="10363200" cy="928739"/>
          </a:xfrm>
        </p:spPr>
        <p:txBody>
          <a:bodyPr>
            <a:normAutofit fontScale="90000"/>
          </a:bodyPr>
          <a:lstStyle/>
          <a:p>
            <a:pPr algn="ctr"/>
            <a:r>
              <a:rPr lang="gl-ES" dirty="0"/>
              <a:t>Bibliografía (2)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E19F3CC-E43F-18E2-FC62-E38054DE86FF}"/>
              </a:ext>
            </a:extLst>
          </p:cNvPr>
          <p:cNvSpPr txBox="1"/>
          <p:nvPr/>
        </p:nvSpPr>
        <p:spPr>
          <a:xfrm>
            <a:off x="914400" y="1004835"/>
            <a:ext cx="1103947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gl-ES" sz="2000" dirty="0">
                <a:latin typeface="Aharoni" panose="020F0502020204030204" pitchFamily="2" charset="-79"/>
                <a:cs typeface="Aharoni" panose="020F0502020204030204" pitchFamily="2" charset="-79"/>
              </a:rPr>
              <a:t>"</a:t>
            </a:r>
            <a:r>
              <a:rPr lang="gl-ES" sz="2000" dirty="0" err="1">
                <a:latin typeface="Aharoni" panose="020F0502020204030204" pitchFamily="2" charset="-79"/>
                <a:cs typeface="Aharoni" panose="020F0502020204030204" pitchFamily="2" charset="-79"/>
              </a:rPr>
              <a:t>Acuerdos</a:t>
            </a:r>
            <a:r>
              <a:rPr lang="gl-ES" sz="2000" dirty="0">
                <a:latin typeface="Aharoni" panose="020F0502020204030204" pitchFamily="2" charset="-79"/>
                <a:cs typeface="Aharoni" panose="020F0502020204030204" pitchFamily="2" charset="-79"/>
              </a:rPr>
              <a:t> de </a:t>
            </a:r>
            <a:r>
              <a:rPr lang="gl-ES" sz="2000" dirty="0" err="1">
                <a:latin typeface="Aharoni" panose="020F0502020204030204" pitchFamily="2" charset="-79"/>
                <a:cs typeface="Aharoni" panose="020F0502020204030204" pitchFamily="2" charset="-79"/>
              </a:rPr>
              <a:t>Lusaka</a:t>
            </a:r>
            <a:r>
              <a:rPr lang="gl-ES" sz="2000" dirty="0">
                <a:latin typeface="Aharoni" panose="020F0502020204030204" pitchFamily="2" charset="-79"/>
                <a:cs typeface="Aharoni" panose="020F0502020204030204" pitchFamily="2" charset="-79"/>
              </a:rPr>
              <a:t>," RFI , [Online]. </a:t>
            </a:r>
            <a:r>
              <a:rPr lang="gl-ES" sz="2000" dirty="0" err="1">
                <a:latin typeface="Aharoni" panose="020F0502020204030204" pitchFamily="2" charset="-79"/>
                <a:cs typeface="Aharoni" panose="020F0502020204030204" pitchFamily="2" charset="-79"/>
              </a:rPr>
              <a:t>Disponible:https</a:t>
            </a:r>
            <a:r>
              <a:rPr lang="gl-ES" sz="2000" dirty="0">
                <a:latin typeface="Aharoni" panose="020F0502020204030204" pitchFamily="2" charset="-79"/>
                <a:cs typeface="Aharoni" panose="020F0502020204030204" pitchFamily="2" charset="-79"/>
              </a:rPr>
              <a:t>://s.rfi.fr/media/</a:t>
            </a:r>
            <a:r>
              <a:rPr lang="gl-ES" sz="2000" dirty="0" err="1">
                <a:latin typeface="Aharoni" panose="020F0502020204030204" pitchFamily="2" charset="-79"/>
                <a:cs typeface="Aharoni" panose="020F0502020204030204" pitchFamily="2" charset="-79"/>
              </a:rPr>
              <a:t>display</a:t>
            </a:r>
            <a:r>
              <a:rPr lang="gl-ES" sz="2000" dirty="0">
                <a:latin typeface="Aharoni" panose="020F0502020204030204" pitchFamily="2" charset="-79"/>
                <a:cs typeface="Aharoni" panose="020F0502020204030204" pitchFamily="2" charset="-79"/>
              </a:rPr>
              <a:t>/fc715b7a-6d21-11ef-968a-005056a90284/w:980/p:16x9/Acordo-de-Lusaka.jpg</a:t>
            </a:r>
          </a:p>
          <a:p>
            <a:r>
              <a:rPr lang="gl-ES" sz="2000" dirty="0">
                <a:latin typeface="Aharoni" panose="020F0502020204030204" pitchFamily="2" charset="-79"/>
                <a:cs typeface="Aharoni" panose="020F0502020204030204" pitchFamily="2" charset="-79"/>
              </a:rPr>
              <a:t>"Independencia de Mozambique," Pode-PLP, [Online]. </a:t>
            </a:r>
            <a:r>
              <a:rPr lang="gl-ES" sz="2000" dirty="0" err="1">
                <a:latin typeface="Aharoni" panose="020F0502020204030204" pitchFamily="2" charset="-79"/>
                <a:cs typeface="Aharoni" panose="020F0502020204030204" pitchFamily="2" charset="-79"/>
              </a:rPr>
              <a:t>Disponible</a:t>
            </a:r>
            <a:r>
              <a:rPr lang="gl-ES" sz="2000" dirty="0">
                <a:latin typeface="Aharoni" panose="020F0502020204030204" pitchFamily="2" charset="-79"/>
                <a:cs typeface="Aharoni" panose="020F0502020204030204" pitchFamily="2" charset="-79"/>
              </a:rPr>
              <a:t>: https://pode-plp.com/2024/04/24/independencia-de-mocambique/.</a:t>
            </a:r>
          </a:p>
          <a:p>
            <a:endParaRPr lang="gl-ES" sz="2000" dirty="0">
              <a:latin typeface="Aharoni" panose="020F0502020204030204" pitchFamily="2" charset="-79"/>
              <a:cs typeface="Aharoni" panose="020F0502020204030204" pitchFamily="2" charset="-79"/>
            </a:endParaRPr>
          </a:p>
          <a:p>
            <a:r>
              <a:rPr lang="gl-ES" sz="2000" dirty="0">
                <a:latin typeface="Aharoni" panose="020F0502020204030204" pitchFamily="2" charset="-79"/>
                <a:cs typeface="Aharoni" panose="020F0502020204030204" pitchFamily="2" charset="-79"/>
              </a:rPr>
              <a:t>"Guerra Civil Mozambicana," Wikipedia, [Online]. </a:t>
            </a:r>
            <a:r>
              <a:rPr lang="gl-ES" sz="2000" dirty="0" err="1">
                <a:latin typeface="Aharoni" panose="020F0502020204030204" pitchFamily="2" charset="-79"/>
                <a:cs typeface="Aharoni" panose="020F0502020204030204" pitchFamily="2" charset="-79"/>
              </a:rPr>
              <a:t>Disponible</a:t>
            </a:r>
            <a:r>
              <a:rPr lang="gl-ES" sz="2000" dirty="0">
                <a:latin typeface="Aharoni" panose="020F0502020204030204" pitchFamily="2" charset="-79"/>
                <a:cs typeface="Aharoni" panose="020F0502020204030204" pitchFamily="2" charset="-79"/>
              </a:rPr>
              <a:t>: https://en.wikipedia.org/wiki/Mozambican_Civil_War.</a:t>
            </a:r>
          </a:p>
          <a:p>
            <a:endParaRPr lang="gl-ES" sz="2000" dirty="0">
              <a:latin typeface="Aharoni" panose="020F0502020204030204" pitchFamily="2" charset="-79"/>
              <a:cs typeface="Aharoni" panose="020F0502020204030204" pitchFamily="2" charset="-79"/>
            </a:endParaRPr>
          </a:p>
          <a:p>
            <a:r>
              <a:rPr lang="gl-ES" sz="2000" dirty="0">
                <a:latin typeface="Aharoni" panose="020F0502020204030204" pitchFamily="2" charset="-79"/>
                <a:cs typeface="Aharoni" panose="020F0502020204030204" pitchFamily="2" charset="-79"/>
              </a:rPr>
              <a:t>"</a:t>
            </a:r>
            <a:r>
              <a:rPr lang="gl-ES" sz="2000" dirty="0" err="1">
                <a:latin typeface="Aharoni" panose="020F0502020204030204" pitchFamily="2" charset="-79"/>
                <a:cs typeface="Aharoni" panose="020F0502020204030204" pitchFamily="2" charset="-79"/>
              </a:rPr>
              <a:t>Samora</a:t>
            </a:r>
            <a:r>
              <a:rPr lang="gl-ES" sz="2000" dirty="0">
                <a:latin typeface="Aharoni" panose="020F0502020204030204" pitchFamily="2" charset="-79"/>
                <a:cs typeface="Aharoni" panose="020F0502020204030204" pitchFamily="2" charset="-79"/>
              </a:rPr>
              <a:t> </a:t>
            </a:r>
            <a:r>
              <a:rPr lang="gl-ES" sz="2000" dirty="0" err="1">
                <a:latin typeface="Aharoni" panose="020F0502020204030204" pitchFamily="2" charset="-79"/>
                <a:cs typeface="Aharoni" panose="020F0502020204030204" pitchFamily="2" charset="-79"/>
              </a:rPr>
              <a:t>Machel</a:t>
            </a:r>
            <a:r>
              <a:rPr lang="gl-ES" sz="2000" dirty="0">
                <a:latin typeface="Aharoni" panose="020F0502020204030204" pitchFamily="2" charset="-79"/>
                <a:cs typeface="Aharoni" panose="020F0502020204030204" pitchFamily="2" charset="-79"/>
              </a:rPr>
              <a:t>," Wikipedia, [Online]. </a:t>
            </a:r>
            <a:r>
              <a:rPr lang="gl-ES" sz="2000" dirty="0" err="1">
                <a:latin typeface="Aharoni" panose="020F0502020204030204" pitchFamily="2" charset="-79"/>
                <a:cs typeface="Aharoni" panose="020F0502020204030204" pitchFamily="2" charset="-79"/>
              </a:rPr>
              <a:t>Disponible</a:t>
            </a:r>
            <a:r>
              <a:rPr lang="gl-ES" sz="2000" dirty="0">
                <a:latin typeface="Aharoni" panose="020F0502020204030204" pitchFamily="2" charset="-79"/>
                <a:cs typeface="Aharoni" panose="020F0502020204030204" pitchFamily="2" charset="-79"/>
              </a:rPr>
              <a:t>: https://en.wikipedia.org/wiki/Samora_Machel.</a:t>
            </a:r>
          </a:p>
          <a:p>
            <a:endParaRPr lang="gl-ES" sz="2000" dirty="0">
              <a:latin typeface="Aharoni" panose="020F0502020204030204" pitchFamily="2" charset="-79"/>
              <a:cs typeface="Aharoni" panose="020F0502020204030204" pitchFamily="2" charset="-79"/>
            </a:endParaRPr>
          </a:p>
          <a:p>
            <a:r>
              <a:rPr lang="gl-ES" sz="2000" dirty="0">
                <a:latin typeface="Aharoni" panose="020F0502020204030204" pitchFamily="2" charset="-79"/>
                <a:cs typeface="Aharoni" panose="020F0502020204030204" pitchFamily="2" charset="-79"/>
              </a:rPr>
              <a:t>"Afonso </a:t>
            </a:r>
            <a:r>
              <a:rPr lang="gl-ES" sz="2000" dirty="0" err="1">
                <a:latin typeface="Aharoni" panose="020F0502020204030204" pitchFamily="2" charset="-79"/>
                <a:cs typeface="Aharoni" panose="020F0502020204030204" pitchFamily="2" charset="-79"/>
              </a:rPr>
              <a:t>Dhlakama</a:t>
            </a:r>
            <a:r>
              <a:rPr lang="gl-ES" sz="2000" dirty="0">
                <a:latin typeface="Aharoni" panose="020F0502020204030204" pitchFamily="2" charset="-79"/>
                <a:cs typeface="Aharoni" panose="020F0502020204030204" pitchFamily="2" charset="-79"/>
              </a:rPr>
              <a:t>," Wikipedia, [Online]. </a:t>
            </a:r>
            <a:r>
              <a:rPr lang="gl-ES" sz="2000" dirty="0" err="1">
                <a:latin typeface="Aharoni" panose="020F0502020204030204" pitchFamily="2" charset="-79"/>
                <a:cs typeface="Aharoni" panose="020F0502020204030204" pitchFamily="2" charset="-79"/>
              </a:rPr>
              <a:t>Disponible</a:t>
            </a:r>
            <a:r>
              <a:rPr lang="gl-ES" sz="2000" dirty="0">
                <a:latin typeface="Aharoni" panose="020F0502020204030204" pitchFamily="2" charset="-79"/>
                <a:cs typeface="Aharoni" panose="020F0502020204030204" pitchFamily="2" charset="-79"/>
              </a:rPr>
              <a:t>: en.wikipedia.org/wiki/Mozambican_Civil_War#/media/File:AfonsoDhlakama,1993inMaringue.jpg.</a:t>
            </a:r>
          </a:p>
          <a:p>
            <a:endParaRPr lang="gl-ES" sz="2000" dirty="0">
              <a:latin typeface="Aharoni" panose="020F0502020204030204" pitchFamily="2" charset="-79"/>
              <a:cs typeface="Aharoni" panose="020F0502020204030204" pitchFamily="2" charset="-79"/>
            </a:endParaRPr>
          </a:p>
          <a:p>
            <a:r>
              <a:rPr lang="gl-ES" sz="2000" dirty="0">
                <a:latin typeface="Aharoni" panose="020F0502020204030204" pitchFamily="2" charset="-79"/>
                <a:cs typeface="Aharoni" panose="020F0502020204030204" pitchFamily="2" charset="-79"/>
              </a:rPr>
              <a:t>"</a:t>
            </a:r>
            <a:r>
              <a:rPr lang="gl-ES" sz="2000" dirty="0" err="1">
                <a:latin typeface="Aharoni" panose="020F0502020204030204" pitchFamily="2" charset="-79"/>
                <a:cs typeface="Aharoni" panose="020F0502020204030204" pitchFamily="2" charset="-79"/>
              </a:rPr>
              <a:t>Frente</a:t>
            </a:r>
            <a:r>
              <a:rPr lang="gl-ES" sz="2000" dirty="0">
                <a:latin typeface="Aharoni" panose="020F0502020204030204" pitchFamily="2" charset="-79"/>
                <a:cs typeface="Aharoni" panose="020F0502020204030204" pitchFamily="2" charset="-79"/>
              </a:rPr>
              <a:t> de Liberación de Mozambique (FRELIMO)," Wikipedia, [Online]. </a:t>
            </a:r>
            <a:r>
              <a:rPr lang="gl-ES" sz="2000" dirty="0" err="1">
                <a:latin typeface="Aharoni" panose="020F0502020204030204" pitchFamily="2" charset="-79"/>
                <a:cs typeface="Aharoni" panose="020F0502020204030204" pitchFamily="2" charset="-79"/>
              </a:rPr>
              <a:t>Disponible</a:t>
            </a:r>
            <a:r>
              <a:rPr lang="gl-ES" sz="2000" dirty="0">
                <a:latin typeface="Aharoni" panose="020F0502020204030204" pitchFamily="2" charset="-79"/>
                <a:cs typeface="Aharoni" panose="020F0502020204030204" pitchFamily="2" charset="-79"/>
              </a:rPr>
              <a:t>: https://es.wikipedia.org/wiki/Frente_de_Liberaci%C3%B3n_de_Mozambique.</a:t>
            </a:r>
          </a:p>
          <a:p>
            <a:endParaRPr lang="gl-ES" sz="2000" dirty="0">
              <a:latin typeface="Aharoni" panose="020F0502020204030204" pitchFamily="2" charset="-79"/>
              <a:cs typeface="Aharoni" panose="020F050202020403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897349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0BC787-963D-E000-C40C-80BC68D95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11841"/>
            <a:ext cx="10363200" cy="928739"/>
          </a:xfrm>
        </p:spPr>
        <p:txBody>
          <a:bodyPr>
            <a:normAutofit fontScale="90000"/>
          </a:bodyPr>
          <a:lstStyle/>
          <a:p>
            <a:pPr algn="ctr"/>
            <a:r>
              <a:rPr lang="gl-ES" dirty="0"/>
              <a:t>Bibliografía (3)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E19F3CC-E43F-18E2-FC62-E38054DE86FF}"/>
              </a:ext>
            </a:extLst>
          </p:cNvPr>
          <p:cNvSpPr txBox="1"/>
          <p:nvPr/>
        </p:nvSpPr>
        <p:spPr>
          <a:xfrm>
            <a:off x="914400" y="957210"/>
            <a:ext cx="1103947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gl-ES" sz="2000" noProof="1">
                <a:latin typeface="Aharoni" panose="020F0502020204030204" pitchFamily="2" charset="-79"/>
                <a:cs typeface="Aharoni" panose="020F0502020204030204" pitchFamily="2" charset="-79"/>
              </a:rPr>
              <a:t>"Peace in Mozambique," Britannica, [Online]. Disponible: https://www.britannica.com/place/Mozambique/Peace-in-Mozambique.</a:t>
            </a:r>
          </a:p>
          <a:p>
            <a:endParaRPr lang="gl-ES" sz="2000" noProof="1">
              <a:latin typeface="Aharoni" panose="020F0502020204030204" pitchFamily="2" charset="-79"/>
              <a:cs typeface="Aharoni" panose="020F0502020204030204" pitchFamily="2" charset="-79"/>
            </a:endParaRPr>
          </a:p>
          <a:p>
            <a:r>
              <a:rPr lang="gl-ES" sz="2000" noProof="1">
                <a:latin typeface="Aharoni" panose="020F0502020204030204" pitchFamily="2" charset="-79"/>
                <a:cs typeface="Aharoni" panose="020F0502020204030204" pitchFamily="2" charset="-79"/>
              </a:rPr>
              <a:t>"Última batalla contra el colonialismo portugués a los ojos de M’tumuke," O País, [Online]. Disponible: https://opais.co.mz/ultima-batalha-contra-o-colonialismo-portugues-aos-olhos-de-mtumuke/.</a:t>
            </a:r>
          </a:p>
          <a:p>
            <a:endParaRPr lang="gl-ES" sz="2000" noProof="1">
              <a:latin typeface="Aharoni" panose="020F0502020204030204" pitchFamily="2" charset="-79"/>
              <a:cs typeface="Aharoni" panose="020F0502020204030204" pitchFamily="2" charset="-79"/>
            </a:endParaRPr>
          </a:p>
          <a:p>
            <a:r>
              <a:rPr lang="gl-ES" sz="2000" noProof="1">
                <a:latin typeface="Aharoni" panose="020F0502020204030204" pitchFamily="2" charset="-79"/>
                <a:cs typeface="Aharoni" panose="020F0502020204030204" pitchFamily="2" charset="-79"/>
              </a:rPr>
              <a:t>"Mozambique," Centro de Estudos Sociais (CES), [Online]. Disponible: https://www.ces.uc.pt/emancipa/gen/mozambique.html.</a:t>
            </a:r>
          </a:p>
          <a:p>
            <a:endParaRPr lang="gl-ES" sz="2000" noProof="1">
              <a:latin typeface="Aharoni" panose="020F0502020204030204" pitchFamily="2" charset="-79"/>
              <a:cs typeface="Aharoni" panose="020F0502020204030204" pitchFamily="2" charset="-79"/>
            </a:endParaRPr>
          </a:p>
          <a:p>
            <a:r>
              <a:rPr lang="gl-ES" sz="2000" noProof="1">
                <a:latin typeface="Aharoni" panose="020F0502020204030204" pitchFamily="2" charset="-79"/>
                <a:cs typeface="Aharoni" panose="020F0502020204030204" pitchFamily="2" charset="-79"/>
              </a:rPr>
              <a:t>"Entrevista a Mia Couto," CTXT, [Online]. Disponible: https://ctxt.es/es/20190515/Culturas/26185/Tania-Adam-entrevista-Mia-Couto-ministerio-Mozambique.htm.</a:t>
            </a:r>
          </a:p>
          <a:p>
            <a:endParaRPr lang="gl-ES" sz="2000" noProof="1">
              <a:latin typeface="Aharoni" panose="020F0502020204030204" pitchFamily="2" charset="-79"/>
              <a:cs typeface="Aharoni" panose="020F0502020204030204" pitchFamily="2" charset="-79"/>
            </a:endParaRPr>
          </a:p>
          <a:p>
            <a:r>
              <a:rPr lang="gl-ES" sz="2000" noProof="1">
                <a:latin typeface="Aharoni" panose="020F0502020204030204" pitchFamily="2" charset="-79"/>
                <a:cs typeface="Aharoni" panose="020F0502020204030204" pitchFamily="2" charset="-79"/>
              </a:rPr>
              <a:t>"Información General sobre Mozambique," Embajada de Mozambique en España, [Online]. Disponible: https://www.mozambique-emb.es/informacion_general.</a:t>
            </a:r>
          </a:p>
          <a:p>
            <a:endParaRPr lang="gl-ES" sz="2000" noProof="1">
              <a:latin typeface="Aharoni" panose="020F0502020204030204" pitchFamily="2" charset="-79"/>
              <a:cs typeface="Aharoni" panose="020F0502020204030204" pitchFamily="2" charset="-79"/>
            </a:endParaRPr>
          </a:p>
          <a:p>
            <a:r>
              <a:rPr lang="gl-ES" sz="2000" noProof="1">
                <a:latin typeface="Aharoni" panose="020F0502020204030204" pitchFamily="2" charset="-79"/>
                <a:cs typeface="Aharoni" panose="020F0502020204030204" pitchFamily="2" charset="-79"/>
              </a:rPr>
              <a:t>"Mozambique y la guerra actual," World Socialist Web Site, [Online]. Disponible: https://www.wsws.org/es/articles/2021/04/07/moza-m07.html.</a:t>
            </a:r>
          </a:p>
          <a:p>
            <a:endParaRPr lang="gl-ES" sz="2000" dirty="0"/>
          </a:p>
        </p:txBody>
      </p:sp>
    </p:spTree>
    <p:extLst>
      <p:ext uri="{BB962C8B-B14F-4D97-AF65-F5344CB8AC3E}">
        <p14:creationId xmlns:p14="http://schemas.microsoft.com/office/powerpoint/2010/main" val="3821697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0BC787-963D-E000-C40C-80BC68D95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0"/>
            <a:ext cx="10363200" cy="928739"/>
          </a:xfrm>
        </p:spPr>
        <p:txBody>
          <a:bodyPr>
            <a:normAutofit fontScale="90000"/>
          </a:bodyPr>
          <a:lstStyle/>
          <a:p>
            <a:pPr algn="ctr"/>
            <a:r>
              <a:rPr lang="gl-ES" dirty="0"/>
              <a:t>Bibliografía (4)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E19F3CC-E43F-18E2-FC62-E38054DE86FF}"/>
              </a:ext>
            </a:extLst>
          </p:cNvPr>
          <p:cNvSpPr txBox="1"/>
          <p:nvPr/>
        </p:nvSpPr>
        <p:spPr>
          <a:xfrm>
            <a:off x="914400" y="717887"/>
            <a:ext cx="11039475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gl-ES" sz="2000" noProof="1">
                <a:latin typeface="Aharoni" panose="020F0502020204030204" pitchFamily="2" charset="-79"/>
                <a:cs typeface="Aharoni" panose="020F0502020204030204" pitchFamily="2" charset="-79"/>
              </a:rPr>
              <a:t>"Mozambique: una nación presa de la guerra," El Orden Mundial, [Online]. Disponible: https://elordenmundial.com/mozambique-presa-guerra-detenida/.</a:t>
            </a:r>
          </a:p>
          <a:p>
            <a:r>
              <a:rPr lang="gl-ES" sz="2000" noProof="1">
                <a:latin typeface="Aharoni" panose="020F0502020204030204" pitchFamily="2" charset="-79"/>
                <a:cs typeface="Aharoni" panose="020F0502020204030204" pitchFamily="2" charset="-79"/>
              </a:rPr>
              <a:t>"Aldeias Comunais," Mozambique History, [Online]. Disponible: https://www.mozambiquehistory.net/aldeias_comunais.php.</a:t>
            </a:r>
          </a:p>
          <a:p>
            <a:endParaRPr lang="gl-ES" sz="2000" noProof="1">
              <a:latin typeface="Aharoni" panose="020F0502020204030204" pitchFamily="2" charset="-79"/>
              <a:cs typeface="Aharoni" panose="020F0502020204030204" pitchFamily="2" charset="-79"/>
            </a:endParaRPr>
          </a:p>
          <a:p>
            <a:r>
              <a:rPr lang="gl-ES" sz="2000" noProof="1">
                <a:latin typeface="Aharoni" panose="020F0502020204030204" pitchFamily="2" charset="-79"/>
                <a:cs typeface="Aharoni" panose="020F0502020204030204" pitchFamily="2" charset="-79"/>
              </a:rPr>
              <a:t>"Mozambique," SafeLane Global, [Online]. Disponible: https://www.safelaneglobal.com/experience/mozambique.</a:t>
            </a:r>
          </a:p>
          <a:p>
            <a:endParaRPr lang="gl-ES" sz="2000" noProof="1">
              <a:latin typeface="Aharoni" panose="020F0502020204030204" pitchFamily="2" charset="-79"/>
              <a:cs typeface="Aharoni" panose="020F0502020204030204" pitchFamily="2" charset="-79"/>
            </a:endParaRPr>
          </a:p>
          <a:p>
            <a:r>
              <a:rPr lang="gl-ES" sz="2000" noProof="1">
                <a:latin typeface="Aharoni" panose="020F0502020204030204" pitchFamily="2" charset="-79"/>
                <a:cs typeface="Aharoni" panose="020F0502020204030204" pitchFamily="2" charset="-79"/>
              </a:rPr>
              <a:t>"The Struggle for Freedom in Mozambique," Google Arts &amp; Culture, [Online]. Disponible: https://artsandculture.google.com/story/the-struggle-for-freedom-in-mozambique-jstor/mwVRhh_vPQsA8A.</a:t>
            </a:r>
          </a:p>
          <a:p>
            <a:endParaRPr lang="gl-ES" sz="2000" noProof="1">
              <a:latin typeface="Aharoni" panose="020F0502020204030204" pitchFamily="2" charset="-79"/>
              <a:cs typeface="Aharoni" panose="020F0502020204030204" pitchFamily="2" charset="-79"/>
            </a:endParaRPr>
          </a:p>
          <a:p>
            <a:r>
              <a:rPr lang="gl-ES" sz="2000" noProof="1">
                <a:latin typeface="Aharoni" panose="020F0502020204030204" pitchFamily="2" charset="-79"/>
                <a:cs typeface="Aharoni" panose="020F0502020204030204" pitchFamily="2" charset="-79"/>
              </a:rPr>
              <a:t>"The Mozambican Civil War," BlackPast, [Online]. Disponible: https://www.blackpast.org/global-african-history/the-mozambican-civil-war-1977-1992/.</a:t>
            </a:r>
          </a:p>
          <a:p>
            <a:endParaRPr lang="gl-ES" sz="2000" noProof="1">
              <a:latin typeface="Aharoni" panose="020F0502020204030204" pitchFamily="2" charset="-79"/>
              <a:cs typeface="Aharoni" panose="020F0502020204030204" pitchFamily="2" charset="-79"/>
            </a:endParaRPr>
          </a:p>
          <a:p>
            <a:r>
              <a:rPr lang="gl-ES" sz="2000" noProof="1">
                <a:latin typeface="Aharoni" panose="020F0502020204030204" pitchFamily="2" charset="-79"/>
                <a:cs typeface="Aharoni" panose="020F0502020204030204" pitchFamily="2" charset="-79"/>
              </a:rPr>
              <a:t>"Mozambique: Rising from the Ashes," Oxfam Intermón, [Online].</a:t>
            </a:r>
          </a:p>
          <a:p>
            <a:endParaRPr lang="gl-ES" sz="2000" noProof="1">
              <a:latin typeface="Aharoni" panose="020F0502020204030204" pitchFamily="2" charset="-79"/>
              <a:cs typeface="Aharoni" panose="020F0502020204030204" pitchFamily="2" charset="-79"/>
            </a:endParaRPr>
          </a:p>
          <a:p>
            <a:r>
              <a:rPr lang="gl-ES" sz="2000" noProof="1">
                <a:latin typeface="Aharoni" panose="020F0502020204030204" pitchFamily="2" charset="-79"/>
                <a:cs typeface="Aharoni" panose="020F0502020204030204" pitchFamily="2" charset="-79"/>
              </a:rPr>
              <a:t>"Mozambique Six Months After Independence," Alicia Patterson Foundation, [Online]. Disponible: https://aliciapatterson.org/robin-wright/mozambique-six-months-after-independence/.</a:t>
            </a:r>
          </a:p>
        </p:txBody>
      </p:sp>
    </p:spTree>
    <p:extLst>
      <p:ext uri="{BB962C8B-B14F-4D97-AF65-F5344CB8AC3E}">
        <p14:creationId xmlns:p14="http://schemas.microsoft.com/office/powerpoint/2010/main" val="2055376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40B3F419-927D-AEEF-7E72-5F9B1F974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814" y="503852"/>
            <a:ext cx="9808773" cy="1427585"/>
          </a:xfrm>
        </p:spPr>
        <p:txBody>
          <a:bodyPr anchor="ctr">
            <a:normAutofit/>
          </a:bodyPr>
          <a:lstStyle/>
          <a:p>
            <a:r>
              <a:rPr lang="es-ES" sz="3100" dirty="0"/>
              <a:t>Ubicación,</a:t>
            </a:r>
            <a:br>
              <a:rPr lang="es-ES" sz="3100" dirty="0"/>
            </a:br>
            <a:r>
              <a:rPr lang="es-ES" sz="3100" dirty="0"/>
              <a:t>	diversidad y</a:t>
            </a:r>
            <a:br>
              <a:rPr lang="es-ES" sz="3100" dirty="0"/>
            </a:br>
            <a:r>
              <a:rPr lang="es-ES" sz="3100" dirty="0"/>
              <a:t>		Recursos</a:t>
            </a:r>
          </a:p>
        </p:txBody>
      </p:sp>
      <p:pic>
        <p:nvPicPr>
          <p:cNvPr id="12" name="Imagen 11" descr="Mapa&#10;&#10;Descripción generada automáticamente">
            <a:extLst>
              <a:ext uri="{FF2B5EF4-FFF2-40B4-BE49-F238E27FC236}">
                <a16:creationId xmlns:a16="http://schemas.microsoft.com/office/drawing/2014/main" id="{13E46E4D-2710-C986-C473-C99E4692A8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791"/>
          <a:stretch/>
        </p:blipFill>
        <p:spPr>
          <a:xfrm>
            <a:off x="1468814" y="2057401"/>
            <a:ext cx="4627186" cy="4119463"/>
          </a:xfrm>
          <a:prstGeom prst="rect">
            <a:avLst/>
          </a:prstGeom>
          <a:noFill/>
        </p:spPr>
      </p:pic>
      <p:pic>
        <p:nvPicPr>
          <p:cNvPr id="1026" name="Picture 2" descr="Geografía de Mozambique - Wikipedia, la enciclopedia libre">
            <a:extLst>
              <a:ext uri="{FF2B5EF4-FFF2-40B4-BE49-F238E27FC236}">
                <a16:creationId xmlns:a16="http://schemas.microsoft.com/office/drawing/2014/main" id="{4EA8CB4B-5C1F-809F-A711-2C154E422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7" r="3" b="22952"/>
          <a:stretch/>
        </p:blipFill>
        <p:spPr bwMode="auto">
          <a:xfrm>
            <a:off x="6668185" y="2057401"/>
            <a:ext cx="4609399" cy="4119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CD4601E-33F5-5714-867D-A0B584DA7C1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rtlCol="0" anchor="ctr">
            <a:normAutofit/>
          </a:bodyPr>
          <a:lstStyle>
            <a:defPPr>
              <a:defRPr lang="es-ES"/>
            </a:defPPr>
          </a:lstStyle>
          <a:p>
            <a:pPr rtl="0">
              <a:spcAft>
                <a:spcPts val="600"/>
              </a:spcAft>
            </a:pPr>
            <a:fld id="{18D65601-5AE2-46FC-B138-694DDD2B510D}" type="slidenum">
              <a:rPr lang="es-ES" smtClean="0"/>
              <a:pPr rtl="0">
                <a:spcAft>
                  <a:spcPts val="600"/>
                </a:spcAft>
              </a:pPr>
              <a:t>2</a:t>
            </a:fld>
            <a:endParaRPr lang="es-ES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0C7A0EC1-740D-29B6-2A8C-E66718DE00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1543" y="891688"/>
            <a:ext cx="6639206" cy="651912"/>
          </a:xfrm>
          <a:prstGeom prst="rect">
            <a:avLst/>
          </a:prstGeom>
        </p:spPr>
      </p:pic>
      <p:pic>
        <p:nvPicPr>
          <p:cNvPr id="3" name="Imagen 2" descr="Mapa&#10;&#10;Descripción generada automáticamente">
            <a:extLst>
              <a:ext uri="{FF2B5EF4-FFF2-40B4-BE49-F238E27FC236}">
                <a16:creationId xmlns:a16="http://schemas.microsoft.com/office/drawing/2014/main" id="{DF4847B0-6B88-C842-07A3-FF1F3D0159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0858" y="1675128"/>
            <a:ext cx="3844051" cy="4920385"/>
          </a:xfrm>
          <a:prstGeom prst="rect">
            <a:avLst/>
          </a:prstGeom>
        </p:spPr>
      </p:pic>
      <p:pic>
        <p:nvPicPr>
          <p:cNvPr id="7" name="Imagen 6" descr="Diagrama, Esquemático&#10;&#10;Descripción generada automáticamente">
            <a:extLst>
              <a:ext uri="{FF2B5EF4-FFF2-40B4-BE49-F238E27FC236}">
                <a16:creationId xmlns:a16="http://schemas.microsoft.com/office/drawing/2014/main" id="{FBE09C11-CFA2-77D4-397F-C5B8426FCB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0311" y="1931437"/>
            <a:ext cx="2807053" cy="424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45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9D0E47E-D228-15EB-5886-33E9AA181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814" y="503852"/>
            <a:ext cx="9808773" cy="1427585"/>
          </a:xfrm>
        </p:spPr>
        <p:txBody>
          <a:bodyPr rtlCol="0" anchor="ctr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Contexto: </a:t>
            </a:r>
            <a:br>
              <a:rPr lang="es-ES" dirty="0"/>
            </a:br>
            <a:r>
              <a:rPr lang="pt-PT" dirty="0"/>
              <a:t>Luta de Libertaçao  Nacional (1964-1974)</a:t>
            </a:r>
          </a:p>
        </p:txBody>
      </p:sp>
      <p:pic>
        <p:nvPicPr>
          <p:cNvPr id="12" name="Imagen 11" descr="Logotipo&#10;&#10;Descripción generada automáticamente">
            <a:extLst>
              <a:ext uri="{FF2B5EF4-FFF2-40B4-BE49-F238E27FC236}">
                <a16:creationId xmlns:a16="http://schemas.microsoft.com/office/drawing/2014/main" id="{3B18CC05-8B09-8A82-92B3-A86F238A95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308" r="-1" b="-1"/>
          <a:stretch/>
        </p:blipFill>
        <p:spPr>
          <a:xfrm>
            <a:off x="1381119" y="2234685"/>
            <a:ext cx="4627186" cy="4119463"/>
          </a:xfrm>
          <a:prstGeom prst="rect">
            <a:avLst/>
          </a:prstGeom>
          <a:noFill/>
        </p:spPr>
      </p:pic>
      <p:pic>
        <p:nvPicPr>
          <p:cNvPr id="1026" name="Picture 2" descr="Bandera de Portugal - Wikipedia, la enciclopedia libre">
            <a:extLst>
              <a:ext uri="{FF2B5EF4-FFF2-40B4-BE49-F238E27FC236}">
                <a16:creationId xmlns:a16="http://schemas.microsoft.com/office/drawing/2014/main" id="{F1CC1D6B-C1F3-C66B-66C9-B2A497FAF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6" r="21797" b="2"/>
          <a:stretch/>
        </p:blipFill>
        <p:spPr bwMode="auto">
          <a:xfrm>
            <a:off x="6668188" y="2234684"/>
            <a:ext cx="4609399" cy="411946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31" name="Slide Number Placeholder 4">
            <a:extLst>
              <a:ext uri="{FF2B5EF4-FFF2-40B4-BE49-F238E27FC236}">
                <a16:creationId xmlns:a16="http://schemas.microsoft.com/office/drawing/2014/main" id="{3FE988E5-40A6-BF1C-70EF-467A1A646CE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/>
          <a:lstStyle/>
          <a:p>
            <a:pPr rtl="0">
              <a:spcAft>
                <a:spcPts val="600"/>
              </a:spcAft>
            </a:pPr>
            <a:fld id="{18D65601-5AE2-46FC-B138-694DDD2B510D}" type="slidenum">
              <a:rPr lang="es-ES" smtClean="0"/>
              <a:pPr rtl="0">
                <a:spcAft>
                  <a:spcPts val="600"/>
                </a:spcAft>
              </a:pPr>
              <a:t>3</a:t>
            </a:fld>
            <a:endParaRPr lang="es-ES" dirty="0"/>
          </a:p>
        </p:txBody>
      </p:sp>
      <p:pic>
        <p:nvPicPr>
          <p:cNvPr id="15" name="Imagen 14" descr="António de Oliveira Salazar&#10;&#10;https://www.ecured.cu/Antonio_de_Oliveira_Salazar">
            <a:extLst>
              <a:ext uri="{FF2B5EF4-FFF2-40B4-BE49-F238E27FC236}">
                <a16:creationId xmlns:a16="http://schemas.microsoft.com/office/drawing/2014/main" id="{9EF0899F-B1D6-9F05-AF50-32F3CE1438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971" y="1690109"/>
            <a:ext cx="2771617" cy="3826964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E7124361-FBE3-CAB2-6C17-26C6EF679429}"/>
              </a:ext>
            </a:extLst>
          </p:cNvPr>
          <p:cNvSpPr/>
          <p:nvPr/>
        </p:nvSpPr>
        <p:spPr>
          <a:xfrm>
            <a:off x="8938485" y="2339260"/>
            <a:ext cx="23391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5400" b="1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chibalo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505CD198-F9A6-7E10-5827-8BCB454BEDBC}"/>
              </a:ext>
            </a:extLst>
          </p:cNvPr>
          <p:cNvSpPr/>
          <p:nvPr/>
        </p:nvSpPr>
        <p:spPr>
          <a:xfrm>
            <a:off x="6733331" y="5746337"/>
            <a:ext cx="447911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Asimilados y no asimilados</a:t>
            </a:r>
          </a:p>
        </p:txBody>
      </p:sp>
      <p:pic>
        <p:nvPicPr>
          <p:cNvPr id="21" name="Imagen 20" descr="Otan&#10;&#10;">
            <a:extLst>
              <a:ext uri="{FF2B5EF4-FFF2-40B4-BE49-F238E27FC236}">
                <a16:creationId xmlns:a16="http://schemas.microsoft.com/office/drawing/2014/main" id="{7EC685C5-FC53-F872-002B-7758B68C88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08036" y="3348943"/>
            <a:ext cx="2031666" cy="203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118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4C0FEFBF-60FD-0161-6F6E-89EE39389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356" y="95172"/>
            <a:ext cx="9808773" cy="828559"/>
          </a:xfrm>
        </p:spPr>
        <p:txBody>
          <a:bodyPr rtlCol="0" anchor="ctr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Revolución de los claveles y fin de la guerra</a:t>
            </a:r>
          </a:p>
        </p:txBody>
      </p:sp>
      <p:pic>
        <p:nvPicPr>
          <p:cNvPr id="10" name="Imagen 9" descr="Imagen en blanco y negro de un grupo de personas alrededor de una mesa&#10;&#10;Descripción generada automáticamente">
            <a:extLst>
              <a:ext uri="{FF2B5EF4-FFF2-40B4-BE49-F238E27FC236}">
                <a16:creationId xmlns:a16="http://schemas.microsoft.com/office/drawing/2014/main" id="{E172DF7E-DA35-A203-809B-C33AE77EC7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217" r="-1" b="17425"/>
          <a:stretch/>
        </p:blipFill>
        <p:spPr>
          <a:xfrm>
            <a:off x="2512383" y="932237"/>
            <a:ext cx="4011189" cy="2344629"/>
          </a:xfrm>
          <a:prstGeom prst="rect">
            <a:avLst/>
          </a:prstGeom>
          <a:noFill/>
        </p:spPr>
      </p:pic>
      <p:pic>
        <p:nvPicPr>
          <p:cNvPr id="12" name="Imagen 11" descr="Imagen en blanco y negro de un hombre con un micrófono en la mano&#10;&#10;Descripción generada automáticamente con confianza baja">
            <a:extLst>
              <a:ext uri="{FF2B5EF4-FFF2-40B4-BE49-F238E27FC236}">
                <a16:creationId xmlns:a16="http://schemas.microsoft.com/office/drawing/2014/main" id="{8A7818BC-4386-74C9-910C-8DAE9E3F7A8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317" t="-243" r="10556" b="241"/>
          <a:stretch/>
        </p:blipFill>
        <p:spPr>
          <a:xfrm>
            <a:off x="7967450" y="1722927"/>
            <a:ext cx="4011189" cy="4211342"/>
          </a:xfrm>
          <a:prstGeom prst="rect">
            <a:avLst/>
          </a:prstGeom>
          <a:noFill/>
        </p:spPr>
      </p:pic>
      <p:sp>
        <p:nvSpPr>
          <p:cNvPr id="15" name="Slide Number Placeholder 4">
            <a:extLst>
              <a:ext uri="{FF2B5EF4-FFF2-40B4-BE49-F238E27FC236}">
                <a16:creationId xmlns:a16="http://schemas.microsoft.com/office/drawing/2014/main" id="{B81E5518-1C03-0E39-6226-195E8CD693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18D65601-5AE2-46FC-B138-694DDD2B510D}" type="slidenum">
              <a:rPr lang="es-ES" smtClean="0"/>
              <a:pPr rtl="0">
                <a:spcAft>
                  <a:spcPts val="600"/>
                </a:spcAft>
              </a:pPr>
              <a:t>4</a:t>
            </a:fld>
            <a:endParaRPr lang="es-ES" dirty="0"/>
          </a:p>
        </p:txBody>
      </p:sp>
      <p:pic>
        <p:nvPicPr>
          <p:cNvPr id="14" name="Imagen 13" descr="Imagen en blanco y negro de un grupo de personas en uniforme militar">
            <a:extLst>
              <a:ext uri="{FF2B5EF4-FFF2-40B4-BE49-F238E27FC236}">
                <a16:creationId xmlns:a16="http://schemas.microsoft.com/office/drawing/2014/main" id="{0345348C-85F3-B9E1-39A8-20EF83A36A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2244" y="3192927"/>
            <a:ext cx="4942195" cy="340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80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DA0D2D-47DC-F730-968F-3683737D2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814" y="503852"/>
            <a:ext cx="9808773" cy="1427585"/>
          </a:xfrm>
        </p:spPr>
        <p:txBody>
          <a:bodyPr anchor="ctr">
            <a:normAutofit/>
          </a:bodyPr>
          <a:lstStyle/>
          <a:p>
            <a:r>
              <a:rPr lang="es-ES" dirty="0"/>
              <a:t>Primeros</a:t>
            </a:r>
            <a:r>
              <a:rPr lang="gl-ES" dirty="0"/>
              <a:t> años 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BC4C105-0678-B246-5F22-632CCB4497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606" r="13047" b="-1"/>
          <a:stretch/>
        </p:blipFill>
        <p:spPr>
          <a:xfrm>
            <a:off x="1152570" y="2703736"/>
            <a:ext cx="4434311" cy="3947751"/>
          </a:xfrm>
          <a:prstGeom prst="rect">
            <a:avLst/>
          </a:prstGeom>
          <a:noFill/>
        </p:spPr>
      </p:pic>
      <p:pic>
        <p:nvPicPr>
          <p:cNvPr id="7" name="Marcador de contenido 6" descr="Imagen en blanco y negro de un grupo de personas sentadas en una mesa&#10;&#10;Descripción generada automáticamente con confianza media">
            <a:extLst>
              <a:ext uri="{FF2B5EF4-FFF2-40B4-BE49-F238E27FC236}">
                <a16:creationId xmlns:a16="http://schemas.microsoft.com/office/drawing/2014/main" id="{77E414D1-FEF3-2A0A-7D43-8D7C4EF4C2C0}"/>
              </a:ext>
            </a:extLst>
          </p:cNvPr>
          <p:cNvPicPr>
            <a:picLocks noGrp="1" noChangeAspect="1"/>
          </p:cNvPicPr>
          <p:nvPr>
            <p:ph sz="quarter" idx="11"/>
          </p:nvPr>
        </p:nvPicPr>
        <p:blipFill>
          <a:blip r:embed="rId4"/>
          <a:srcRect l="24192"/>
          <a:stretch/>
        </p:blipFill>
        <p:spPr>
          <a:xfrm>
            <a:off x="6959871" y="2534680"/>
            <a:ext cx="4609399" cy="4119463"/>
          </a:xfrm>
          <a:noFill/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134E0F0-296F-96BC-7747-A8614E7739D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18D65601-5AE2-46FC-B138-694DDD2B510D}" type="slidenum">
              <a:rPr lang="es-ES" smtClean="0"/>
              <a:pPr rtl="0">
                <a:spcAft>
                  <a:spcPts val="600"/>
                </a:spcAft>
              </a:pPr>
              <a:t>5</a:t>
            </a:fld>
            <a:endParaRPr lang="es-ES" dirty="0"/>
          </a:p>
        </p:txBody>
      </p:sp>
      <p:pic>
        <p:nvPicPr>
          <p:cNvPr id="12" name="Imagen 11" descr="Imagen de la pantalla de un celular con letras">
            <a:extLst>
              <a:ext uri="{FF2B5EF4-FFF2-40B4-BE49-F238E27FC236}">
                <a16:creationId xmlns:a16="http://schemas.microsoft.com/office/drawing/2014/main" id="{8AEF347F-11CA-253B-3C40-6D30B1388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5414" y="894626"/>
            <a:ext cx="1344437" cy="219845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E87DD43-5F98-2C24-B62E-AE46FCBBDC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4900" y="58003"/>
            <a:ext cx="2548865" cy="3554472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B30A94B9-3C77-A99C-13AA-BAF6677E28E3}"/>
              </a:ext>
            </a:extLst>
          </p:cNvPr>
          <p:cNvSpPr/>
          <p:nvPr/>
        </p:nvSpPr>
        <p:spPr>
          <a:xfrm>
            <a:off x="7375942" y="203857"/>
            <a:ext cx="3999468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4000" b="1" dirty="0">
                <a:ln/>
                <a:solidFill>
                  <a:srgbClr val="00B050"/>
                </a:solidFill>
              </a:rPr>
              <a:t>90% vacunación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A6B1434-C5E6-1B7A-1D71-5EFC3A68A6F1}"/>
              </a:ext>
            </a:extLst>
          </p:cNvPr>
          <p:cNvSpPr/>
          <p:nvPr/>
        </p:nvSpPr>
        <p:spPr>
          <a:xfrm>
            <a:off x="6959870" y="5943601"/>
            <a:ext cx="460939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-20% </a:t>
            </a:r>
            <a:r>
              <a:rPr lang="es-ES" sz="44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mortalidad</a:t>
            </a:r>
            <a:endParaRPr lang="es-ES" sz="4000" b="1" dirty="0">
              <a:ln w="0"/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7C049336-F533-C014-81FE-71E530AF0DAA}"/>
              </a:ext>
            </a:extLst>
          </p:cNvPr>
          <p:cNvSpPr/>
          <p:nvPr/>
        </p:nvSpPr>
        <p:spPr>
          <a:xfrm>
            <a:off x="1184750" y="4897161"/>
            <a:ext cx="443431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675% aumento de</a:t>
            </a:r>
          </a:p>
          <a:p>
            <a:pPr algn="ctr"/>
            <a:r>
              <a:rPr lang="es-ES" sz="3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estudiantes ed. secundaria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A247E46-682B-F3D1-BFEE-E8E690CFF2E5}"/>
              </a:ext>
            </a:extLst>
          </p:cNvPr>
          <p:cNvSpPr/>
          <p:nvPr/>
        </p:nvSpPr>
        <p:spPr>
          <a:xfrm>
            <a:off x="1024257" y="1876222"/>
            <a:ext cx="4242941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sz="4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Fuerte alfabetización</a:t>
            </a:r>
          </a:p>
        </p:txBody>
      </p:sp>
    </p:spTree>
    <p:extLst>
      <p:ext uri="{BB962C8B-B14F-4D97-AF65-F5344CB8AC3E}">
        <p14:creationId xmlns:p14="http://schemas.microsoft.com/office/powerpoint/2010/main" val="536464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DEBC60-AA38-5DEF-3160-0CAA68F3D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814" y="503852"/>
            <a:ext cx="9808773" cy="1427585"/>
          </a:xfrm>
        </p:spPr>
        <p:txBody>
          <a:bodyPr rtlCol="0" anchor="ctr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Estallido y horror de una guerra civil:</a:t>
            </a:r>
            <a:br>
              <a:rPr lang="es-ES" dirty="0"/>
            </a:br>
            <a:r>
              <a:rPr lang="es-ES" dirty="0"/>
              <a:t>ReNaMo (Rodesia)          vs 		FreLiMo</a:t>
            </a:r>
          </a:p>
        </p:txBody>
      </p:sp>
      <p:pic>
        <p:nvPicPr>
          <p:cNvPr id="8" name="Imagen 7" descr="Un grupo de personas en uniforme junto a un hombre con uniforme militar&#10;&#10;Descripción generada automáticamente con confianza media">
            <a:extLst>
              <a:ext uri="{FF2B5EF4-FFF2-40B4-BE49-F238E27FC236}">
                <a16:creationId xmlns:a16="http://schemas.microsoft.com/office/drawing/2014/main" id="{890AD36E-9124-18C6-9E05-217781BE65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360" r="18109" b="-2"/>
          <a:stretch/>
        </p:blipFill>
        <p:spPr>
          <a:xfrm>
            <a:off x="1503363" y="1663385"/>
            <a:ext cx="4592637" cy="4805362"/>
          </a:xfrm>
          <a:prstGeom prst="rect">
            <a:avLst/>
          </a:prstGeom>
          <a:noFill/>
        </p:spPr>
      </p:pic>
      <p:pic>
        <p:nvPicPr>
          <p:cNvPr id="10" name="Imagen 9" descr="Un hombre con traje y corbata">
            <a:extLst>
              <a:ext uri="{FF2B5EF4-FFF2-40B4-BE49-F238E27FC236}">
                <a16:creationId xmlns:a16="http://schemas.microsoft.com/office/drawing/2014/main" id="{04C248E2-DF83-7218-985B-D8D031EA588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000" r="2" b="17898"/>
          <a:stretch/>
        </p:blipFill>
        <p:spPr>
          <a:xfrm>
            <a:off x="6441633" y="1668149"/>
            <a:ext cx="4490320" cy="4800598"/>
          </a:xfrm>
          <a:prstGeom prst="rect">
            <a:avLst/>
          </a:prstGeom>
          <a:noFill/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27C964F-E2D5-D8E7-C513-C47A7E409DF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rtlCol="0" anchor="ctr">
            <a:normAutofit/>
          </a:bodyPr>
          <a:lstStyle>
            <a:defPPr>
              <a:defRPr lang="es-ES"/>
            </a:defPPr>
          </a:lstStyle>
          <a:p>
            <a:pPr rtl="0">
              <a:spcAft>
                <a:spcPts val="600"/>
              </a:spcAft>
            </a:pPr>
            <a:fld id="{18D65601-5AE2-46FC-B138-694DDD2B510D}" type="slidenum">
              <a:rPr lang="es-ES" smtClean="0"/>
              <a:pPr rtl="0">
                <a:spcAft>
                  <a:spcPts val="600"/>
                </a:spcAft>
              </a:pPr>
              <a:t>6</a:t>
            </a:fld>
            <a:endParaRPr lang="es-ES" dirty="0"/>
          </a:p>
        </p:txBody>
      </p:sp>
      <p:pic>
        <p:nvPicPr>
          <p:cNvPr id="12" name="Imagen 11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D91EBFFA-2F81-7EB7-A20D-279831E5D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3856" y="1663385"/>
            <a:ext cx="2057897" cy="1359344"/>
          </a:xfrm>
          <a:prstGeom prst="rect">
            <a:avLst/>
          </a:prstGeom>
        </p:spPr>
      </p:pic>
      <p:pic>
        <p:nvPicPr>
          <p:cNvPr id="5" name="Imagen 4" descr="Dibujo con letras">
            <a:extLst>
              <a:ext uri="{FF2B5EF4-FFF2-40B4-BE49-F238E27FC236}">
                <a16:creationId xmlns:a16="http://schemas.microsoft.com/office/drawing/2014/main" id="{B3AA6EC8-20FC-449C-BDB2-C233BF705A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1634" y="1673879"/>
            <a:ext cx="1537244" cy="92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52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5706B6-0C52-1E0D-150E-BF6AF1C5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814" y="503852"/>
            <a:ext cx="9808773" cy="1427585"/>
          </a:xfrm>
        </p:spPr>
        <p:txBody>
          <a:bodyPr anchor="ctr">
            <a:normAutofit/>
          </a:bodyPr>
          <a:lstStyle/>
          <a:p>
            <a:pPr algn="ctr"/>
            <a:r>
              <a:rPr lang="es-ES" dirty="0"/>
              <a:t>Estrategias de la ReNaMo</a:t>
            </a:r>
          </a:p>
        </p:txBody>
      </p:sp>
      <p:pic>
        <p:nvPicPr>
          <p:cNvPr id="13" name="Imagen 12" descr="Un letrero de color blanco">
            <a:extLst>
              <a:ext uri="{FF2B5EF4-FFF2-40B4-BE49-F238E27FC236}">
                <a16:creationId xmlns:a16="http://schemas.microsoft.com/office/drawing/2014/main" id="{4BC1DCDA-D6BC-6C42-B1FB-6D19DC0B22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36" r="15995" b="1"/>
          <a:stretch/>
        </p:blipFill>
        <p:spPr>
          <a:xfrm>
            <a:off x="3185652" y="2066731"/>
            <a:ext cx="4736038" cy="3867538"/>
          </a:xfrm>
          <a:prstGeom prst="rect">
            <a:avLst/>
          </a:prstGeom>
          <a:noFill/>
        </p:spPr>
      </p:pic>
      <p:pic>
        <p:nvPicPr>
          <p:cNvPr id="7" name="Imagen 6" descr="Imagen en blanco y negro de un grupo de personas en uniforme militar&#10;&#10;Descripción generada automáticamente con confianza media">
            <a:extLst>
              <a:ext uri="{FF2B5EF4-FFF2-40B4-BE49-F238E27FC236}">
                <a16:creationId xmlns:a16="http://schemas.microsoft.com/office/drawing/2014/main" id="{6D866278-5ECD-F6B6-5E7F-B25DAA40D7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318" r="24473"/>
          <a:stretch/>
        </p:blipFill>
        <p:spPr>
          <a:xfrm>
            <a:off x="8169196" y="2066731"/>
            <a:ext cx="3108391" cy="3867538"/>
          </a:xfrm>
          <a:prstGeom prst="rect">
            <a:avLst/>
          </a:prstGeom>
          <a:noFill/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FF55B7D-95B0-1407-33F6-9119D11F06A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18D65601-5AE2-46FC-B138-694DDD2B510D}" type="slidenum">
              <a:rPr lang="es-ES" smtClean="0"/>
              <a:pPr rtl="0">
                <a:spcAft>
                  <a:spcPts val="600"/>
                </a:spcAft>
              </a:pPr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83223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Logotipo&#10;&#10;Descripción generada automáticamente con confianza baja">
            <a:extLst>
              <a:ext uri="{FF2B5EF4-FFF2-40B4-BE49-F238E27FC236}">
                <a16:creationId xmlns:a16="http://schemas.microsoft.com/office/drawing/2014/main" id="{DDCFBBD9-91BF-4BE0-C196-3C3C19F028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048" r="22766" b="-1"/>
          <a:stretch/>
        </p:blipFill>
        <p:spPr>
          <a:xfrm>
            <a:off x="1247218" y="2266841"/>
            <a:ext cx="3508225" cy="4365021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25706B6-0C52-1E0D-150E-BF6AF1C50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814" y="503852"/>
            <a:ext cx="9808773" cy="1427585"/>
          </a:xfrm>
        </p:spPr>
        <p:txBody>
          <a:bodyPr anchor="ctr">
            <a:normAutofit/>
          </a:bodyPr>
          <a:lstStyle/>
          <a:p>
            <a:r>
              <a:rPr lang="es-ES" dirty="0"/>
              <a:t>Estrategias</a:t>
            </a:r>
            <a:r>
              <a:rPr lang="gl-ES" dirty="0"/>
              <a:t> de la FreLiMo</a:t>
            </a:r>
          </a:p>
        </p:txBody>
      </p:sp>
      <p:pic>
        <p:nvPicPr>
          <p:cNvPr id="8" name="Imagen 7" descr="Imagen en blanco y negro de un grupo de personas&#10;&#10;Descripción generada automáticamente con confianza media">
            <a:extLst>
              <a:ext uri="{FF2B5EF4-FFF2-40B4-BE49-F238E27FC236}">
                <a16:creationId xmlns:a16="http://schemas.microsoft.com/office/drawing/2014/main" id="{3745CA03-7349-03C5-5AE9-629FEC99B41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-1" b="3329"/>
          <a:stretch/>
        </p:blipFill>
        <p:spPr>
          <a:xfrm>
            <a:off x="4798737" y="2190911"/>
            <a:ext cx="3821369" cy="2892365"/>
          </a:xfrm>
          <a:prstGeom prst="rect">
            <a:avLst/>
          </a:prstGeom>
          <a:noFill/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FF55B7D-95B0-1407-33F6-9119D11F06A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412136" y="5943601"/>
            <a:ext cx="968983" cy="651912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18D65601-5AE2-46FC-B138-694DDD2B510D}" type="slidenum">
              <a:rPr lang="es-ES" smtClean="0"/>
              <a:pPr rtl="0">
                <a:spcAft>
                  <a:spcPts val="600"/>
                </a:spcAft>
              </a:pPr>
              <a:t>8</a:t>
            </a:fld>
            <a:endParaRPr lang="es-ES" dirty="0"/>
          </a:p>
        </p:txBody>
      </p:sp>
      <p:pic>
        <p:nvPicPr>
          <p:cNvPr id="4" name="Imagen 3" descr="Mapa&#10;&#10;Descripción generada automáticamente">
            <a:extLst>
              <a:ext uri="{FF2B5EF4-FFF2-40B4-BE49-F238E27FC236}">
                <a16:creationId xmlns:a16="http://schemas.microsoft.com/office/drawing/2014/main" id="{3FB1C116-D5FC-D21F-34CE-A7D31DF93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3400" y="1192113"/>
            <a:ext cx="3116464" cy="543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62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600CA4CC-CA86-EEDF-8891-233F52D65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614" y="690511"/>
            <a:ext cx="4964671" cy="5253089"/>
          </a:xfrm>
        </p:spPr>
        <p:txBody>
          <a:bodyPr anchor="b">
            <a:normAutofit/>
          </a:bodyPr>
          <a:lstStyle/>
          <a:p>
            <a:r>
              <a:rPr lang="gl-ES" dirty="0"/>
              <a:t>¿Paz?</a:t>
            </a:r>
          </a:p>
        </p:txBody>
      </p:sp>
      <p:pic>
        <p:nvPicPr>
          <p:cNvPr id="9" name="Imagen 8" descr="Un grupo de hombres con traje y corbata&#10;&#10;Descripción generada automáticamente">
            <a:extLst>
              <a:ext uri="{FF2B5EF4-FFF2-40B4-BE49-F238E27FC236}">
                <a16:creationId xmlns:a16="http://schemas.microsoft.com/office/drawing/2014/main" id="{0CC942AC-3455-1E91-A0D1-84033F543B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5" t="1" r="12239" b="1"/>
          <a:stretch/>
        </p:blipFill>
        <p:spPr>
          <a:xfrm>
            <a:off x="3448595" y="690511"/>
            <a:ext cx="8401835" cy="5253089"/>
          </a:xfrm>
          <a:prstGeom prst="rect">
            <a:avLst/>
          </a:prstGeom>
          <a:noFill/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8435632E-BDD1-E8B5-D342-19481C802241}"/>
              </a:ext>
            </a:extLst>
          </p:cNvPr>
          <p:cNvSpPr/>
          <p:nvPr/>
        </p:nvSpPr>
        <p:spPr>
          <a:xfrm>
            <a:off x="2471119" y="5951628"/>
            <a:ext cx="87639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Acuerdos de Roma de 1992</a:t>
            </a:r>
          </a:p>
        </p:txBody>
      </p:sp>
    </p:spTree>
    <p:extLst>
      <p:ext uri="{BB962C8B-B14F-4D97-AF65-F5344CB8AC3E}">
        <p14:creationId xmlns:p14="http://schemas.microsoft.com/office/powerpoint/2010/main" val="4011334062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">
  <a:themeElements>
    <a:clrScheme name="Custom 2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8696B"/>
      </a:accent1>
      <a:accent2>
        <a:srgbClr val="95B8BF"/>
      </a:accent2>
      <a:accent3>
        <a:srgbClr val="BFD4D9"/>
      </a:accent3>
      <a:accent4>
        <a:srgbClr val="5B4839"/>
      </a:accent4>
      <a:accent5>
        <a:srgbClr val="C3A398"/>
      </a:accent5>
      <a:accent6>
        <a:srgbClr val="CA553E"/>
      </a:accent6>
      <a:hlink>
        <a:srgbClr val="0563C1"/>
      </a:hlink>
      <a:folHlink>
        <a:srgbClr val="954F72"/>
      </a:folHlink>
    </a:clrScheme>
    <a:fontScheme name="Custom 30">
      <a:majorFont>
        <a:latin typeface="Tisa Offc Serif Pro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chemeClr val="accent5">
              <a:lumMod val="20000"/>
              <a:lumOff val="8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72938358_TF78544816_Win32" id="{F7DF2122-05DF-4CDF-B3A6-D5E00D0C75A7}" vid="{E9104974-5C15-44EA-AD12-B38446D3CE6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23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8696B"/>
    </a:accent1>
    <a:accent2>
      <a:srgbClr val="95B8BF"/>
    </a:accent2>
    <a:accent3>
      <a:srgbClr val="BFD4D9"/>
    </a:accent3>
    <a:accent4>
      <a:srgbClr val="5B4839"/>
    </a:accent4>
    <a:accent5>
      <a:srgbClr val="C3A398"/>
    </a:accent5>
    <a:accent6>
      <a:srgbClr val="CA553E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Custom 23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8696B"/>
    </a:accent1>
    <a:accent2>
      <a:srgbClr val="95B8BF"/>
    </a:accent2>
    <a:accent3>
      <a:srgbClr val="BFD4D9"/>
    </a:accent3>
    <a:accent4>
      <a:srgbClr val="5B4839"/>
    </a:accent4>
    <a:accent5>
      <a:srgbClr val="C3A398"/>
    </a:accent5>
    <a:accent6>
      <a:srgbClr val="CA553E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cd8e02e-e0da-481c-be58-3c7d07a253ab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AFFDA7A022DB9469E60BA2FA66FD3BA" ma:contentTypeVersion="10" ma:contentTypeDescription="Crear nuevo documento." ma:contentTypeScope="" ma:versionID="03f26993a447fd50a4da8f10c08c94b5">
  <xsd:schema xmlns:xsd="http://www.w3.org/2001/XMLSchema" xmlns:xs="http://www.w3.org/2001/XMLSchema" xmlns:p="http://schemas.microsoft.com/office/2006/metadata/properties" xmlns:ns3="7cd8e02e-e0da-481c-be58-3c7d07a253ab" targetNamespace="http://schemas.microsoft.com/office/2006/metadata/properties" ma:root="true" ma:fieldsID="fed3a387ea90b7bbdcf122a68434cd02" ns3:_="">
    <xsd:import namespace="7cd8e02e-e0da-481c-be58-3c7d07a253ab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d8e02e-e0da-481c-be58-3c7d07a253ab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DE3707C-8CAB-4302-B7E1-D32E1543E05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FDB7358-0BCB-4DEB-B717-C1D7CC555F05}">
  <ds:schemaRefs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www.w3.org/XML/1998/namespace"/>
    <ds:schemaRef ds:uri="http://purl.org/dc/terms/"/>
    <ds:schemaRef ds:uri="http://schemas.microsoft.com/office/2006/metadata/properties"/>
    <ds:schemaRef ds:uri="http://purl.org/dc/elements/1.1/"/>
    <ds:schemaRef ds:uri="7cd8e02e-e0da-481c-be58-3c7d07a253ab"/>
  </ds:schemaRefs>
</ds:datastoreItem>
</file>

<file path=customXml/itemProps3.xml><?xml version="1.0" encoding="utf-8"?>
<ds:datastoreItem xmlns:ds="http://schemas.openxmlformats.org/officeDocument/2006/customXml" ds:itemID="{D7B4BE23-09A3-4540-B249-D5E9F0528BBC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7cd8e02e-e0da-481c-be58-3c7d07a253ab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665</TotalTime>
  <Words>1045</Words>
  <Application>Microsoft Office PowerPoint</Application>
  <PresentationFormat>Panorámica</PresentationFormat>
  <Paragraphs>105</Paragraphs>
  <Slides>15</Slides>
  <Notes>10</Notes>
  <HiddenSlides>5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Aharoni</vt:lpstr>
      <vt:lpstr>Arial</vt:lpstr>
      <vt:lpstr>Calibri</vt:lpstr>
      <vt:lpstr>Tisa Offc Serif Pro</vt:lpstr>
      <vt:lpstr>Univers Light</vt:lpstr>
      <vt:lpstr>Personalizar</vt:lpstr>
      <vt:lpstr>Guerra civil de Mozambique:  Una historia de resiliencia</vt:lpstr>
      <vt:lpstr>Ubicación,  diversidad y   Recursos</vt:lpstr>
      <vt:lpstr>Contexto:  Luta de Libertaçao  Nacional (1964-1974)</vt:lpstr>
      <vt:lpstr>Revolución de los claveles y fin de la guerra</vt:lpstr>
      <vt:lpstr>Primeros años </vt:lpstr>
      <vt:lpstr>Estallido y horror de una guerra civil: ReNaMo (Rodesia)          vs   FreLiMo</vt:lpstr>
      <vt:lpstr>Estrategias de la ReNaMo</vt:lpstr>
      <vt:lpstr>Estrategias de la FreLiMo</vt:lpstr>
      <vt:lpstr>¿Paz?</vt:lpstr>
      <vt:lpstr>Gracias</vt:lpstr>
      <vt:lpstr>Bibliografía</vt:lpstr>
      <vt:lpstr>Bibliografía (1)</vt:lpstr>
      <vt:lpstr>Bibliografía (2)</vt:lpstr>
      <vt:lpstr>Bibliografía (3)</vt:lpstr>
      <vt:lpstr>Bibliografía (4)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Guerra civil de Mozambique</dc:title>
  <dc:creator>MARCELO FORT MUÑOZ</dc:creator>
  <cp:lastModifiedBy>MARCELO FORT MUÑOZ</cp:lastModifiedBy>
  <cp:revision>6</cp:revision>
  <dcterms:created xsi:type="dcterms:W3CDTF">2024-12-11T00:30:48Z</dcterms:created>
  <dcterms:modified xsi:type="dcterms:W3CDTF">2024-12-13T01:49:54Z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0x010100AAFFDA7A022DB9469E60BA2FA66FD3BA</vt:lpwstr>
  </property>
</Properties>
</file>